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9"/>
  </p:notesMasterIdLst>
  <p:sldIdLst>
    <p:sldId id="256" r:id="rId2"/>
    <p:sldId id="260" r:id="rId3"/>
    <p:sldId id="265" r:id="rId4"/>
    <p:sldId id="263" r:id="rId5"/>
    <p:sldId id="259" r:id="rId6"/>
    <p:sldId id="261" r:id="rId7"/>
    <p:sldId id="266" r:id="rId8"/>
    <p:sldId id="267" r:id="rId9"/>
    <p:sldId id="270" r:id="rId10"/>
    <p:sldId id="269" r:id="rId11"/>
    <p:sldId id="273" r:id="rId12"/>
    <p:sldId id="268" r:id="rId13"/>
    <p:sldId id="271" r:id="rId14"/>
    <p:sldId id="277" r:id="rId15"/>
    <p:sldId id="274" r:id="rId16"/>
    <p:sldId id="280" r:id="rId17"/>
    <p:sldId id="281" r:id="rId18"/>
    <p:sldId id="282" r:id="rId19"/>
    <p:sldId id="283" r:id="rId20"/>
    <p:sldId id="286" r:id="rId21"/>
    <p:sldId id="287" r:id="rId22"/>
    <p:sldId id="288" r:id="rId23"/>
    <p:sldId id="275" r:id="rId24"/>
    <p:sldId id="284" r:id="rId25"/>
    <p:sldId id="279" r:id="rId26"/>
    <p:sldId id="262" r:id="rId27"/>
    <p:sldId id="278" r:id="rId28"/>
  </p:sldIdLst>
  <p:sldSz cx="9144000" cy="6858000" type="screen4x3"/>
  <p:notesSz cx="6858000" cy="16002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9C8452-5BFB-4CEF-AF18-8CD689685CC1}" v="131" dt="2019-10-18T09:48:24.857"/>
    <p1510:client id="{355FC664-2513-4802-9C9B-106282B191DD}" v="44" dt="2019-10-15T14:18:07.784"/>
    <p1510:client id="{5C3DAD22-2942-45A1-8A14-E1E280435121}" v="63" dt="2019-10-24T10:06:19.876"/>
    <p1510:client id="{78CACCB1-DAF1-4802-8C2D-5D2B3480C0B1}" v="3238" dt="2019-10-17T15:24:25.819"/>
    <p1510:client id="{8C40ADF3-B250-4920-9ADD-49C145E35B7D}" v="20" dt="2019-10-15T14:01:14.035"/>
    <p1510:client id="{912586D0-21B6-4867-9F66-606EA70E18C3}" v="2" dt="2019-10-24T09:24:49.348"/>
    <p1510:client id="{9A227F2A-E06B-4DBB-BE11-4597DB5E0D96}" v="18" dt="2019-10-21T08:28:16.706"/>
    <p1510:client id="{A07B6DC7-F114-4ED6-89B3-AA5A697C11C4}" v="18" dt="2019-10-21T19:18:42.300"/>
    <p1510:client id="{A346E0D0-CC68-4713-87E6-ED56A0DCC5BE}" v="2451" dt="2019-10-16T14:03:48.013"/>
    <p1510:client id="{AAA4494F-E792-4B4F-9DD7-A71BA10241F2}" v="1043" dt="2019-10-15T21:47:35.638"/>
    <p1510:client id="{C30FF6D2-DEDF-4FE0-B214-7DC5CBB7499B}" v="600" dt="2019-10-18T19:09:20.268"/>
    <p1510:client id="{CC0BFE9B-67C7-48C1-9E75-D56DA78F71BA}" v="1712" dt="2019-10-21T19:08:03.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8" autoAdjust="0"/>
    <p:restoredTop sz="63000" autoAdjust="0"/>
  </p:normalViewPr>
  <p:slideViewPr>
    <p:cSldViewPr snapToGrid="0">
      <p:cViewPr varScale="1">
        <p:scale>
          <a:sx n="73" d="100"/>
          <a:sy n="73" d="100"/>
        </p:scale>
        <p:origin x="7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 Montangero" userId="14a13e494236f2fc" providerId="Windows Live" clId="Web-{5C3DAD22-2942-45A1-8A14-E1E280435121}"/>
    <pc:docChg chg="modSld">
      <pc:chgData name="Carlo Montangero" userId="14a13e494236f2fc" providerId="Windows Live" clId="Web-{5C3DAD22-2942-45A1-8A14-E1E280435121}" dt="2019-10-24T10:06:19.876" v="61"/>
      <pc:docMkLst>
        <pc:docMk/>
      </pc:docMkLst>
      <pc:sldChg chg="modNotes">
        <pc:chgData name="Carlo Montangero" userId="14a13e494236f2fc" providerId="Windows Live" clId="Web-{5C3DAD22-2942-45A1-8A14-E1E280435121}" dt="2019-10-24T10:06:19.876" v="61"/>
        <pc:sldMkLst>
          <pc:docMk/>
          <pc:sldMk cId="3710418960" sldId="259"/>
        </pc:sldMkLst>
      </pc:sldChg>
      <pc:sldChg chg="modSp">
        <pc:chgData name="Carlo Montangero" userId="14a13e494236f2fc" providerId="Windows Live" clId="Web-{5C3DAD22-2942-45A1-8A14-E1E280435121}" dt="2019-10-24T09:50:55.369" v="56" actId="20577"/>
        <pc:sldMkLst>
          <pc:docMk/>
          <pc:sldMk cId="582882594" sldId="260"/>
        </pc:sldMkLst>
        <pc:spChg chg="mod">
          <ac:chgData name="Carlo Montangero" userId="14a13e494236f2fc" providerId="Windows Live" clId="Web-{5C3DAD22-2942-45A1-8A14-E1E280435121}" dt="2019-10-24T09:50:55.369" v="56" actId="20577"/>
          <ac:spMkLst>
            <pc:docMk/>
            <pc:sldMk cId="582882594" sldId="260"/>
            <ac:spMk id="3" creationId="{85B54D71-9561-4EE6-AD4A-4A9DA478CD6D}"/>
          </ac:spMkLst>
        </pc:spChg>
      </pc:sldChg>
    </pc:docChg>
  </pc:docChgLst>
  <pc:docChgLst>
    <pc:chgData name="Carlo Montangero" userId="14a13e494236f2fc" providerId="Windows Live" clId="Web-{912586D0-21B6-4867-9F66-606EA70E18C3}"/>
    <pc:docChg chg="modSld">
      <pc:chgData name="Carlo Montangero" userId="14a13e494236f2fc" providerId="Windows Live" clId="Web-{912586D0-21B6-4867-9F66-606EA70E18C3}" dt="2019-10-24T09:24:49.346" v="1"/>
      <pc:docMkLst>
        <pc:docMk/>
      </pc:docMkLst>
      <pc:sldChg chg="modNotes">
        <pc:chgData name="Carlo Montangero" userId="14a13e494236f2fc" providerId="Windows Live" clId="Web-{912586D0-21B6-4867-9F66-606EA70E18C3}" dt="2019-10-24T09:24:49.346" v="1"/>
        <pc:sldMkLst>
          <pc:docMk/>
          <pc:sldMk cId="1481589206"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5E3ED4-434A-4122-9AED-CB029E9A2C15}" type="datetimeFigureOut">
              <a:rPr lang="it-IT"/>
              <a:t>25/10/2019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042FB-0940-404D-B070-EDF29C6B0AEC}" type="slidenum">
              <a:rPr lang="it-IT"/>
              <a:t>‹#›</a:t>
            </a:fld>
            <a:endParaRPr lang="it-IT"/>
          </a:p>
        </p:txBody>
      </p:sp>
    </p:spTree>
    <p:extLst>
      <p:ext uri="{BB962C8B-B14F-4D97-AF65-F5344CB8AC3E}">
        <p14:creationId xmlns:p14="http://schemas.microsoft.com/office/powerpoint/2010/main" val="2825355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SG" sz="1800" kern="1200" dirty="0" smtClean="0">
                <a:solidFill>
                  <a:schemeClr val="tx1"/>
                </a:solidFill>
                <a:effectLst/>
                <a:latin typeface="+mn-lt"/>
                <a:ea typeface="+mn-ea"/>
                <a:cs typeface="+mn-cs"/>
              </a:rPr>
              <a:t>Good morning! </a:t>
            </a:r>
          </a:p>
          <a:p>
            <a:endParaRPr lang="en-SG" sz="1800" kern="1200" dirty="0" smtClean="0">
              <a:solidFill>
                <a:schemeClr val="tx1"/>
              </a:solidFill>
              <a:effectLst/>
              <a:latin typeface="+mn-lt"/>
              <a:ea typeface="+mn-ea"/>
              <a:cs typeface="+mn-cs"/>
            </a:endParaRPr>
          </a:p>
          <a:p>
            <a:r>
              <a:rPr lang="en-SG" sz="1800" kern="1200" dirty="0" smtClean="0">
                <a:solidFill>
                  <a:schemeClr val="tx1"/>
                </a:solidFill>
                <a:effectLst/>
                <a:latin typeface="+mn-lt"/>
                <a:ea typeface="+mn-ea"/>
                <a:cs typeface="+mn-cs"/>
              </a:rPr>
              <a:t>Let me share with you my </a:t>
            </a:r>
            <a:r>
              <a:rPr lang="en-SG" sz="1800" b="1" kern="1200" dirty="0" smtClean="0">
                <a:solidFill>
                  <a:schemeClr val="tx1"/>
                </a:solidFill>
                <a:effectLst/>
                <a:latin typeface="+mn-lt"/>
                <a:ea typeface="+mn-ea"/>
                <a:cs typeface="+mn-cs"/>
              </a:rPr>
              <a:t>excitement</a:t>
            </a:r>
            <a:r>
              <a:rPr lang="en-SG" sz="1800" kern="1200" dirty="0" smtClean="0">
                <a:solidFill>
                  <a:schemeClr val="tx1"/>
                </a:solidFill>
                <a:effectLst/>
                <a:latin typeface="+mn-lt"/>
                <a:ea typeface="+mn-ea"/>
                <a:cs typeface="+mn-cs"/>
              </a:rPr>
              <a:t>, since it is the first time I speak in public in the town where I grew up! </a:t>
            </a:r>
          </a:p>
          <a:p>
            <a:endParaRPr lang="en-SG" sz="1800" kern="1200" dirty="0" smtClean="0">
              <a:solidFill>
                <a:schemeClr val="tx1"/>
              </a:solidFill>
              <a:effectLst/>
              <a:latin typeface="+mn-lt"/>
              <a:ea typeface="+mn-ea"/>
              <a:cs typeface="+mn-cs"/>
            </a:endParaRPr>
          </a:p>
          <a:p>
            <a:r>
              <a:rPr lang="en-SG" sz="1800" kern="1200" dirty="0" smtClean="0">
                <a:solidFill>
                  <a:schemeClr val="tx1"/>
                </a:solidFill>
                <a:effectLst/>
                <a:latin typeface="+mn-lt"/>
                <a:ea typeface="+mn-ea"/>
                <a:cs typeface="+mn-cs"/>
              </a:rPr>
              <a:t>I’m going </a:t>
            </a:r>
            <a:r>
              <a:rPr lang="en-SG" sz="1800" b="1" kern="1200" dirty="0" smtClean="0">
                <a:solidFill>
                  <a:schemeClr val="tx1"/>
                </a:solidFill>
                <a:effectLst/>
                <a:latin typeface="+mn-lt"/>
                <a:ea typeface="+mn-ea"/>
                <a:cs typeface="+mn-cs"/>
              </a:rPr>
              <a:t>to talk about the process </a:t>
            </a:r>
            <a:r>
              <a:rPr lang="en-SG" sz="1800" kern="1200" dirty="0" smtClean="0">
                <a:solidFill>
                  <a:schemeClr val="tx1"/>
                </a:solidFill>
                <a:effectLst/>
                <a:latin typeface="+mn-lt"/>
                <a:ea typeface="+mn-ea"/>
                <a:cs typeface="+mn-cs"/>
              </a:rPr>
              <a:t>that I and the colleagues listed here are proposing to save our Software Heritage.</a:t>
            </a:r>
            <a:endParaRPr lang="en-SG" sz="1800" dirty="0" smtClean="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1</a:t>
            </a:fld>
            <a:endParaRPr lang="it-IT"/>
          </a:p>
        </p:txBody>
      </p:sp>
    </p:spTree>
    <p:extLst>
      <p:ext uri="{BB962C8B-B14F-4D97-AF65-F5344CB8AC3E}">
        <p14:creationId xmlns:p14="http://schemas.microsoft.com/office/powerpoint/2010/main" val="3353603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b="1" dirty="0">
                <a:cs typeface="Calibri"/>
              </a:rPr>
              <a:t>Commits</a:t>
            </a:r>
            <a:r>
              <a:rPr lang="en-US" dirty="0">
                <a:cs typeface="Calibri"/>
              </a:rPr>
              <a:t> are the historic elements</a:t>
            </a:r>
          </a:p>
        </p:txBody>
      </p:sp>
      <p:sp>
        <p:nvSpPr>
          <p:cNvPr id="4" name="Segnaposto numero diapositiva 3"/>
          <p:cNvSpPr>
            <a:spLocks noGrp="1"/>
          </p:cNvSpPr>
          <p:nvPr>
            <p:ph type="sldNum" sz="quarter" idx="5"/>
          </p:nvPr>
        </p:nvSpPr>
        <p:spPr/>
        <p:txBody>
          <a:bodyPr/>
          <a:lstStyle/>
          <a:p>
            <a:fld id="{EF0042FB-0940-404D-B070-EDF29C6B0AEC}" type="slidenum">
              <a:rPr lang="it-IT"/>
              <a:t>10</a:t>
            </a:fld>
            <a:endParaRPr lang="it-IT"/>
          </a:p>
        </p:txBody>
      </p:sp>
    </p:spTree>
    <p:extLst>
      <p:ext uri="{BB962C8B-B14F-4D97-AF65-F5344CB8AC3E}">
        <p14:creationId xmlns:p14="http://schemas.microsoft.com/office/powerpoint/2010/main" val="1416145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90000"/>
              </a:lnSpc>
              <a:spcBef>
                <a:spcPts val="1000"/>
              </a:spcBef>
            </a:pPr>
            <a:r>
              <a:rPr lang="en-GB" dirty="0"/>
              <a:t>Our work, an abstract perspective, replicable in different working environments</a:t>
            </a:r>
            <a:endParaRPr lang="en-US" dirty="0">
              <a:cs typeface="Calibri" panose="020F0502020204030204"/>
            </a:endParaRPr>
          </a:p>
          <a:p>
            <a:pPr marL="285750" indent="-285750">
              <a:lnSpc>
                <a:spcPct val="90000"/>
              </a:lnSpc>
              <a:spcBef>
                <a:spcPts val="1000"/>
              </a:spcBef>
              <a:buFont typeface="Arial"/>
              <a:buChar char="•"/>
            </a:pPr>
            <a:endParaRPr lang="en-GB"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11</a:t>
            </a:fld>
            <a:endParaRPr lang="it-IT"/>
          </a:p>
        </p:txBody>
      </p:sp>
    </p:spTree>
    <p:extLst>
      <p:ext uri="{BB962C8B-B14F-4D97-AF65-F5344CB8AC3E}">
        <p14:creationId xmlns:p14="http://schemas.microsoft.com/office/powerpoint/2010/main" val="3903974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285750" indent="-285750">
              <a:lnSpc>
                <a:spcPct val="90000"/>
              </a:lnSpc>
              <a:spcBef>
                <a:spcPts val="1000"/>
              </a:spcBef>
              <a:buFont typeface="Arial"/>
              <a:buChar char="•"/>
            </a:pPr>
            <a:r>
              <a:rPr lang="en-GB" dirty="0"/>
              <a:t>Obviously, reality is much more complex and intertwined, but we hope to cope with it…</a:t>
            </a:r>
            <a:endParaRPr lang="it-IT" dirty="0"/>
          </a:p>
          <a:p>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12</a:t>
            </a:fld>
            <a:endParaRPr lang="it-IT"/>
          </a:p>
        </p:txBody>
      </p:sp>
    </p:spTree>
    <p:extLst>
      <p:ext uri="{BB962C8B-B14F-4D97-AF65-F5344CB8AC3E}">
        <p14:creationId xmlns:p14="http://schemas.microsoft.com/office/powerpoint/2010/main" val="4158985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Collect: The purpose of this phase is </a:t>
            </a:r>
          </a:p>
          <a:p>
            <a:r>
              <a:rPr lang="en-US" i="1" dirty="0"/>
              <a:t>  to find</a:t>
            </a:r>
            <a:r>
              <a:rPr lang="en-US" dirty="0"/>
              <a:t> the source code and related materials and </a:t>
            </a:r>
            <a:endParaRPr lang="en-US" dirty="0">
              <a:cs typeface="Calibri"/>
            </a:endParaRPr>
          </a:p>
          <a:p>
            <a:r>
              <a:rPr lang="en-US" i="1" dirty="0"/>
              <a:t>  to gather</a:t>
            </a:r>
            <a:r>
              <a:rPr lang="en-US" dirty="0"/>
              <a:t> it </a:t>
            </a:r>
            <a:r>
              <a:rPr lang="en-US" i="1" dirty="0"/>
              <a:t>as is</a:t>
            </a:r>
            <a:r>
              <a:rPr lang="en-US" dirty="0"/>
              <a:t> in a physical and/or logical place where it can be properly </a:t>
            </a:r>
            <a:r>
              <a:rPr lang="en-US" i="1" dirty="0"/>
              <a:t>archived</a:t>
            </a:r>
            <a:r>
              <a:rPr lang="en-US" dirty="0"/>
              <a:t> for later processing</a:t>
            </a:r>
            <a:r>
              <a:rPr lang="en-US" dirty="0" smtClean="0"/>
              <a:t>.</a:t>
            </a:r>
          </a:p>
          <a:p>
            <a:r>
              <a:rPr lang="en-US" dirty="0" smtClean="0"/>
              <a:t>  (</a:t>
            </a:r>
            <a:r>
              <a:rPr lang="en-US" b="1" dirty="0" err="1" smtClean="0"/>
              <a:t>Wherehouse</a:t>
            </a:r>
            <a:r>
              <a:rPr lang="en-US" b="1" dirty="0" smtClean="0"/>
              <a:t> </a:t>
            </a:r>
            <a:r>
              <a:rPr lang="en-US" b="1" dirty="0"/>
              <a:t>and Depository</a:t>
            </a:r>
            <a:r>
              <a:rPr lang="en-US" dirty="0"/>
              <a:t>)</a:t>
            </a:r>
            <a:endParaRPr lang="en-US" dirty="0">
              <a:cs typeface="Calibri"/>
            </a:endParaRPr>
          </a:p>
          <a:p>
            <a:r>
              <a:rPr lang="en-US" dirty="0"/>
              <a:t>Curate: The purpose of this phase is </a:t>
            </a:r>
            <a:endParaRPr lang="en-US" dirty="0">
              <a:cs typeface="Calibri"/>
            </a:endParaRPr>
          </a:p>
          <a:p>
            <a:r>
              <a:rPr lang="en-US" i="1" dirty="0"/>
              <a:t>  to</a:t>
            </a:r>
            <a:r>
              <a:rPr lang="en-US" dirty="0"/>
              <a:t> </a:t>
            </a:r>
            <a:r>
              <a:rPr lang="en-US" i="1" dirty="0"/>
              <a:t>analyze, cleanup and structure</a:t>
            </a:r>
            <a:r>
              <a:rPr lang="en-US" dirty="0"/>
              <a:t> the raw material that has been collected. </a:t>
            </a:r>
            <a:r>
              <a:rPr lang="en-US" dirty="0" smtClean="0"/>
              <a:t>(</a:t>
            </a:r>
            <a:r>
              <a:rPr lang="en-US" b="1" dirty="0" smtClean="0"/>
              <a:t>Curated SC Deposit</a:t>
            </a:r>
            <a:r>
              <a:rPr lang="en-US" dirty="0" smtClean="0"/>
              <a:t>)</a:t>
            </a:r>
            <a:endParaRPr lang="en-US" dirty="0">
              <a:cs typeface="Calibri"/>
            </a:endParaRPr>
          </a:p>
          <a:p>
            <a:r>
              <a:rPr lang="en-US" dirty="0"/>
              <a:t>Archive: The purpose of this phase is </a:t>
            </a:r>
            <a:endParaRPr lang="en-US" dirty="0">
              <a:cs typeface="Calibri"/>
            </a:endParaRPr>
          </a:p>
          <a:p>
            <a:r>
              <a:rPr lang="en-US" dirty="0"/>
              <a:t>  to contribute the curated </a:t>
            </a:r>
            <a:r>
              <a:rPr lang="en-US" i="1" dirty="0"/>
              <a:t>source code to Software Heritage </a:t>
            </a:r>
            <a:r>
              <a:rPr lang="en-US" dirty="0"/>
              <a:t>(</a:t>
            </a:r>
            <a:r>
              <a:rPr lang="en-US" b="1" dirty="0"/>
              <a:t>SWH</a:t>
            </a:r>
            <a:r>
              <a:rPr lang="en-US" dirty="0"/>
              <a:t>)</a:t>
            </a:r>
            <a:endParaRPr lang="en-US" dirty="0">
              <a:cs typeface="Calibri"/>
            </a:endParaRPr>
          </a:p>
          <a:p>
            <a:endParaRPr lang="en-US" dirty="0"/>
          </a:p>
          <a:p>
            <a:r>
              <a:rPr lang="en-US" sz="1200" kern="1200" dirty="0" smtClean="0">
                <a:solidFill>
                  <a:schemeClr val="tx1"/>
                </a:solidFill>
                <a:effectLst/>
                <a:latin typeface="+mn-lt"/>
                <a:ea typeface="+mn-ea"/>
                <a:cs typeface="+mn-cs"/>
              </a:rPr>
              <a:t>The other materials have to be archived into the infrastructures specialized for each kind of materials:  </a:t>
            </a:r>
            <a:r>
              <a:rPr lang="en-US" sz="1200" i="1" kern="1200" dirty="0" smtClean="0">
                <a:solidFill>
                  <a:schemeClr val="tx1"/>
                </a:solidFill>
                <a:effectLst/>
                <a:latin typeface="+mn-lt"/>
                <a:ea typeface="+mn-ea"/>
                <a:cs typeface="+mn-cs"/>
              </a:rPr>
              <a:t>Wikimedia</a:t>
            </a:r>
            <a:r>
              <a:rPr lang="en-US" sz="1200" kern="1200" dirty="0" smtClean="0">
                <a:solidFill>
                  <a:schemeClr val="tx1"/>
                </a:solidFill>
                <a:effectLst/>
                <a:latin typeface="+mn-lt"/>
                <a:ea typeface="+mn-ea"/>
                <a:cs typeface="+mn-cs"/>
              </a:rPr>
              <a:t> for </a:t>
            </a:r>
            <a:r>
              <a:rPr lang="en-US" sz="1200" i="1" kern="1200" dirty="0" smtClean="0">
                <a:solidFill>
                  <a:schemeClr val="tx1"/>
                </a:solidFill>
                <a:effectLst/>
                <a:latin typeface="+mn-lt"/>
                <a:ea typeface="+mn-ea"/>
                <a:cs typeface="+mn-cs"/>
              </a:rPr>
              <a:t>images or videos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open access repositories</a:t>
            </a:r>
            <a:r>
              <a:rPr lang="en-US" sz="1200" kern="1200" dirty="0" smtClean="0">
                <a:solidFill>
                  <a:schemeClr val="tx1"/>
                </a:solidFill>
                <a:effectLst/>
                <a:latin typeface="+mn-lt"/>
                <a:ea typeface="+mn-ea"/>
                <a:cs typeface="+mn-cs"/>
              </a:rPr>
              <a:t> for </a:t>
            </a:r>
            <a:r>
              <a:rPr lang="en-US" sz="1200" i="1" kern="1200" dirty="0" smtClean="0">
                <a:solidFill>
                  <a:schemeClr val="tx1"/>
                </a:solidFill>
                <a:effectLst/>
                <a:latin typeface="+mn-lt"/>
                <a:ea typeface="+mn-ea"/>
                <a:cs typeface="+mn-cs"/>
              </a:rPr>
              <a:t>research articles</a:t>
            </a:r>
            <a:r>
              <a:rPr lang="en-US" sz="1200"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Wikidata</a:t>
            </a:r>
            <a:r>
              <a:rPr lang="en-US" sz="1200" kern="1200" dirty="0" smtClean="0">
                <a:solidFill>
                  <a:schemeClr val="tx1"/>
                </a:solidFill>
                <a:effectLst/>
                <a:latin typeface="+mn-lt"/>
                <a:ea typeface="+mn-ea"/>
                <a:cs typeface="+mn-cs"/>
              </a:rPr>
              <a:t> for </a:t>
            </a:r>
            <a:r>
              <a:rPr lang="en-US" sz="1200" i="1" kern="1200" dirty="0" smtClean="0">
                <a:solidFill>
                  <a:schemeClr val="tx1"/>
                </a:solidFill>
                <a:effectLst/>
                <a:latin typeface="+mn-lt"/>
                <a:ea typeface="+mn-ea"/>
                <a:cs typeface="+mn-cs"/>
              </a:rPr>
              <a:t>software descriptions and properties</a:t>
            </a:r>
            <a:r>
              <a:rPr lang="en-US" sz="1200" kern="1200" dirty="0" smtClean="0">
                <a:solidFill>
                  <a:schemeClr val="tx1"/>
                </a:solidFill>
                <a:effectLst/>
                <a:latin typeface="+mn-lt"/>
                <a:ea typeface="+mn-ea"/>
                <a:cs typeface="+mn-cs"/>
              </a:rPr>
              <a:t>, and so on. </a:t>
            </a:r>
            <a:endParaRPr lang="en-GB" sz="1200" kern="1200" dirty="0" smtClean="0">
              <a:solidFill>
                <a:schemeClr val="tx1"/>
              </a:solidFill>
              <a:effectLst/>
              <a:latin typeface="+mn-lt"/>
              <a:ea typeface="+mn-ea"/>
              <a:cs typeface="+mn-cs"/>
            </a:endParaRPr>
          </a:p>
          <a:p>
            <a:r>
              <a:rPr lang="en-US" dirty="0" smtClean="0"/>
              <a:t>But </a:t>
            </a:r>
            <a:r>
              <a:rPr lang="en-US" dirty="0"/>
              <a:t>this is</a:t>
            </a:r>
            <a:r>
              <a:rPr lang="en-US" i="1" dirty="0"/>
              <a:t> future work</a:t>
            </a:r>
            <a:r>
              <a:rPr lang="en-US" dirty="0"/>
              <a:t>, related to the fourth phase (present, or better exhibit – not shown): The purpose of this phase is to create dedicated digital exhibits of the curated materials, that may complete the </a:t>
            </a:r>
            <a:r>
              <a:rPr lang="en-US" dirty="0" smtClean="0"/>
              <a:t>physical </a:t>
            </a:r>
            <a:r>
              <a:rPr lang="en-US" dirty="0"/>
              <a:t>exhibit in the museum.</a:t>
            </a:r>
            <a:endParaRPr lang="en-US" dirty="0">
              <a:cs typeface="Calibri"/>
            </a:endParaRPr>
          </a:p>
          <a:p>
            <a:endParaRPr lang="en-US" dirty="0"/>
          </a:p>
        </p:txBody>
      </p:sp>
      <p:sp>
        <p:nvSpPr>
          <p:cNvPr id="4" name="Segnaposto numero diapositiva 3"/>
          <p:cNvSpPr>
            <a:spLocks noGrp="1"/>
          </p:cNvSpPr>
          <p:nvPr>
            <p:ph type="sldNum" sz="quarter" idx="5"/>
          </p:nvPr>
        </p:nvSpPr>
        <p:spPr/>
        <p:txBody>
          <a:bodyPr/>
          <a:lstStyle/>
          <a:p>
            <a:fld id="{EF0042FB-0940-404D-B070-EDF29C6B0AEC}" type="slidenum">
              <a:rPr lang="it-IT"/>
              <a:t>13</a:t>
            </a:fld>
            <a:endParaRPr lang="it-IT"/>
          </a:p>
        </p:txBody>
      </p:sp>
    </p:spTree>
    <p:extLst>
      <p:ext uri="{BB962C8B-B14F-4D97-AF65-F5344CB8AC3E}">
        <p14:creationId xmlns:p14="http://schemas.microsoft.com/office/powerpoint/2010/main" val="2535490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err="1"/>
              <a:t>Softi</a:t>
            </a:r>
            <a:r>
              <a:rPr lang="en-US" dirty="0"/>
              <a:t>: Code developed for the CEP by </a:t>
            </a:r>
            <a:r>
              <a:rPr lang="en-US" dirty="0" err="1"/>
              <a:t>Tonina</a:t>
            </a:r>
            <a:r>
              <a:rPr lang="en-US" dirty="0"/>
              <a:t> </a:t>
            </a:r>
            <a:r>
              <a:rPr lang="en-US" dirty="0" err="1"/>
              <a:t>Starita</a:t>
            </a:r>
            <a:r>
              <a:rPr lang="en-US" dirty="0"/>
              <a:t> in 1968, to smooth a curve. </a:t>
            </a:r>
            <a:endParaRPr lang="it-IT" dirty="0"/>
          </a:p>
          <a:p>
            <a:r>
              <a:rPr lang="en-US" dirty="0">
                <a:cs typeface="Calibri"/>
              </a:rPr>
              <a:t>  About a hundred lines of </a:t>
            </a:r>
            <a:r>
              <a:rPr lang="en-US" dirty="0"/>
              <a:t>offline </a:t>
            </a:r>
            <a:r>
              <a:rPr lang="en-US" dirty="0">
                <a:cs typeface="Calibri"/>
              </a:rPr>
              <a:t>code , also assembly and command language, four versions</a:t>
            </a:r>
            <a:endParaRPr lang="en-US" dirty="0"/>
          </a:p>
          <a:p>
            <a:r>
              <a:rPr lang="en-US" dirty="0" err="1"/>
              <a:t>TAUmus</a:t>
            </a:r>
            <a:r>
              <a:rPr lang="en-US" dirty="0"/>
              <a:t>: Code controlling TAU2, a music synthesizer of the '70s.</a:t>
            </a:r>
          </a:p>
          <a:p>
            <a:r>
              <a:rPr lang="en-US" dirty="0">
                <a:cs typeface="Calibri" panose="020F0502020204030204"/>
              </a:rPr>
              <a:t>  About a couple of hundred lines, </a:t>
            </a:r>
            <a:r>
              <a:rPr lang="en-US" dirty="0"/>
              <a:t>offline,</a:t>
            </a:r>
            <a:r>
              <a:rPr lang="en-US" dirty="0">
                <a:cs typeface="Calibri" panose="020F0502020204030204"/>
              </a:rPr>
              <a:t> two versions, plus a lot of ancillary materials</a:t>
            </a:r>
            <a:endParaRPr lang="en-US" dirty="0"/>
          </a:p>
          <a:p>
            <a:r>
              <a:rPr lang="en-US" dirty="0"/>
              <a:t>CMM: </a:t>
            </a:r>
            <a:r>
              <a:rPr lang="en-US" dirty="0" err="1"/>
              <a:t>Customisable</a:t>
            </a:r>
            <a:r>
              <a:rPr lang="en-US" dirty="0"/>
              <a:t> Memory Manager, used in Java. </a:t>
            </a:r>
          </a:p>
          <a:p>
            <a:r>
              <a:rPr lang="en-US" dirty="0">
                <a:cs typeface="Calibri" panose="020F0502020204030204"/>
              </a:rPr>
              <a:t>  A few thousands of lines, online, several local contributors (CS, </a:t>
            </a:r>
            <a:r>
              <a:rPr lang="en-US" dirty="0" err="1">
                <a:cs typeface="Calibri" panose="020F0502020204030204"/>
              </a:rPr>
              <a:t>Unipi</a:t>
            </a:r>
            <a:r>
              <a:rPr lang="en-US" dirty="0">
                <a:cs typeface="Calibri" panose="020F0502020204030204"/>
              </a:rPr>
              <a:t>), nine releases with a hole, in-house VCS</a:t>
            </a:r>
            <a:endParaRPr lang="en-US" dirty="0"/>
          </a:p>
          <a:p>
            <a:r>
              <a:rPr lang="en-US" dirty="0" err="1"/>
              <a:t>OrbFit</a:t>
            </a:r>
            <a:r>
              <a:rPr lang="en-US" dirty="0"/>
              <a:t>: an astronomy library to compute orbits and ephemerides</a:t>
            </a:r>
          </a:p>
          <a:p>
            <a:r>
              <a:rPr lang="en-US" dirty="0"/>
              <a:t>  Many thousands lines, online, many distributed contributors (Math, </a:t>
            </a:r>
            <a:r>
              <a:rPr lang="en-US" dirty="0" err="1"/>
              <a:t>Unipi</a:t>
            </a:r>
            <a:r>
              <a:rPr lang="en-US" dirty="0"/>
              <a:t> et al, not only in Italy), GitHub</a:t>
            </a:r>
            <a:endParaRPr lang="en-US" dirty="0">
              <a:cs typeface="Calibri" panose="020F0502020204030204"/>
            </a:endParaRPr>
          </a:p>
          <a:p>
            <a:endParaRPr lang="en-US" dirty="0">
              <a:cs typeface="Calibri" panose="020F0502020204030204"/>
            </a:endParaRPr>
          </a:p>
          <a:p>
            <a:r>
              <a:rPr lang="en-US" dirty="0">
                <a:cs typeface="Calibri" panose="020F0502020204030204"/>
              </a:rPr>
              <a:t>A dozen more still to be curated, put forward in response to a call-to-contribute by the Rector of the University</a:t>
            </a:r>
            <a:r>
              <a:rPr lang="en-US" dirty="0" smtClean="0">
                <a:cs typeface="Calibri" panose="020F0502020204030204"/>
              </a:rPr>
              <a:t>, ranging </a:t>
            </a:r>
            <a:endParaRPr lang="en-US" dirty="0">
              <a:cs typeface="Calibri" panose="020F0502020204030204"/>
            </a:endParaRPr>
          </a:p>
          <a:p>
            <a:r>
              <a:rPr lang="en-US" dirty="0">
                <a:cs typeface="Calibri" panose="020F0502020204030204"/>
              </a:rPr>
              <a:t> </a:t>
            </a:r>
            <a:r>
              <a:rPr lang="en-US" dirty="0" smtClean="0">
                <a:cs typeface="Calibri" panose="020F0502020204030204"/>
              </a:rPr>
              <a:t> from </a:t>
            </a:r>
            <a:r>
              <a:rPr lang="en-US" dirty="0">
                <a:cs typeface="Calibri" panose="020F0502020204030204"/>
              </a:rPr>
              <a:t>the I/O routines in decimal machine language, manually </a:t>
            </a:r>
            <a:r>
              <a:rPr lang="en-US" dirty="0" err="1">
                <a:cs typeface="Calibri" panose="020F0502020204030204"/>
              </a:rPr>
              <a:t>assembed</a:t>
            </a:r>
            <a:r>
              <a:rPr lang="en-US" dirty="0">
                <a:cs typeface="Calibri" panose="020F0502020204030204"/>
              </a:rPr>
              <a:t> for the CEP (1964</a:t>
            </a:r>
            <a:r>
              <a:rPr lang="en-US" dirty="0" smtClean="0">
                <a:cs typeface="Calibri" panose="020F0502020204030204"/>
              </a:rPr>
              <a:t>)</a:t>
            </a:r>
          </a:p>
          <a:p>
            <a:r>
              <a:rPr lang="en-US" dirty="0" smtClean="0">
                <a:cs typeface="Calibri" panose="020F0502020204030204"/>
              </a:rPr>
              <a:t>  </a:t>
            </a:r>
            <a:r>
              <a:rPr lang="en-US" dirty="0">
                <a:cs typeface="Calibri" panose="020F0502020204030204"/>
              </a:rPr>
              <a:t>to UBORA, an </a:t>
            </a:r>
            <a:r>
              <a:rPr lang="en-US" dirty="0"/>
              <a:t>infrastructure for the development and sharing of open source medical devices (current). </a:t>
            </a:r>
            <a:endParaRPr lang="en-US" dirty="0">
              <a:cs typeface="Calibri"/>
            </a:endParaRPr>
          </a:p>
          <a:p>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14</a:t>
            </a:fld>
            <a:endParaRPr lang="it-IT"/>
          </a:p>
        </p:txBody>
      </p:sp>
    </p:spTree>
    <p:extLst>
      <p:ext uri="{BB962C8B-B14F-4D97-AF65-F5344CB8AC3E}">
        <p14:creationId xmlns:p14="http://schemas.microsoft.com/office/powerpoint/2010/main" val="1954955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90000"/>
              </a:lnSpc>
              <a:spcBef>
                <a:spcPts val="1000"/>
              </a:spcBef>
            </a:pPr>
            <a:r>
              <a:rPr lang="en-GB" dirty="0"/>
              <a:t>Our work, a concrete perspective, usable on GitHub.</a:t>
            </a:r>
          </a:p>
          <a:p>
            <a:pPr>
              <a:lnSpc>
                <a:spcPct val="90000"/>
              </a:lnSpc>
              <a:spcBef>
                <a:spcPts val="1000"/>
              </a:spcBef>
            </a:pPr>
            <a:r>
              <a:rPr lang="en-GB" dirty="0" smtClean="0">
                <a:cs typeface="Calibri" panose="020F0502020204030204"/>
              </a:rPr>
              <a:t>   Focused </a:t>
            </a:r>
            <a:r>
              <a:rPr lang="en-GB" dirty="0">
                <a:cs typeface="Calibri" panose="020F0502020204030204"/>
              </a:rPr>
              <a:t>on the digital part of the </a:t>
            </a:r>
            <a:r>
              <a:rPr lang="en-GB" dirty="0" smtClean="0">
                <a:cs typeface="Calibri" panose="020F0502020204030204"/>
              </a:rPr>
              <a:t>process</a:t>
            </a:r>
          </a:p>
        </p:txBody>
      </p:sp>
      <p:sp>
        <p:nvSpPr>
          <p:cNvPr id="4" name="Segnaposto numero diapositiva 3"/>
          <p:cNvSpPr>
            <a:spLocks noGrp="1"/>
          </p:cNvSpPr>
          <p:nvPr>
            <p:ph type="sldNum" sz="quarter" idx="5"/>
          </p:nvPr>
        </p:nvSpPr>
        <p:spPr/>
        <p:txBody>
          <a:bodyPr/>
          <a:lstStyle/>
          <a:p>
            <a:fld id="{EF0042FB-0940-404D-B070-EDF29C6B0AEC}" type="slidenum">
              <a:rPr lang="it-IT"/>
              <a:t>15</a:t>
            </a:fld>
            <a:endParaRPr lang="it-IT"/>
          </a:p>
        </p:txBody>
      </p:sp>
    </p:spTree>
    <p:extLst>
      <p:ext uri="{BB962C8B-B14F-4D97-AF65-F5344CB8AC3E}">
        <p14:creationId xmlns:p14="http://schemas.microsoft.com/office/powerpoint/2010/main" val="4079353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Long term </a:t>
            </a:r>
            <a:r>
              <a:rPr lang="en-US" dirty="0" smtClean="0"/>
              <a:t>availability:</a:t>
            </a:r>
            <a:r>
              <a:rPr lang="en-US" baseline="0" dirty="0" smtClean="0"/>
              <a:t> </a:t>
            </a:r>
            <a:r>
              <a:rPr lang="en-US" dirty="0" smtClean="0"/>
              <a:t>The </a:t>
            </a:r>
            <a:r>
              <a:rPr lang="en-US" dirty="0"/>
              <a:t>places where the artefact (both raw and curated) are stored must provide sufficient guarantees of availability over the long term. These places may be physical (warehouses), or logical (depositories</a:t>
            </a:r>
            <a:r>
              <a:rPr lang="en-US" dirty="0" smtClean="0"/>
              <a:t>).</a:t>
            </a:r>
          </a:p>
          <a:p>
            <a:endParaRPr lang="en-US" dirty="0"/>
          </a:p>
          <a:p>
            <a:r>
              <a:rPr lang="en-US" dirty="0"/>
              <a:t>Historical </a:t>
            </a:r>
            <a:r>
              <a:rPr lang="en-US" dirty="0" smtClean="0"/>
              <a:t>accuracy: Any </a:t>
            </a:r>
            <a:r>
              <a:rPr lang="en-US" dirty="0"/>
              <a:t>supporting implementation should support the faithful recording of the authorship of the source code as well as of the reconstruction process, e.g., via a flexible versioning system.</a:t>
            </a:r>
          </a:p>
          <a:p>
            <a:endParaRPr lang="en-US" dirty="0" smtClean="0"/>
          </a:p>
          <a:p>
            <a:r>
              <a:rPr lang="en-US" dirty="0" smtClean="0"/>
              <a:t>Traceability: It </a:t>
            </a:r>
            <a:r>
              <a:rPr lang="en-US" dirty="0"/>
              <a:t>must be possible to trace the origin of each of the artifacts that are collected, curated and deposited. For physical materials, we refer to common practice. For digital artifacts, it is recommended to keep a journal of all the operations that are performed, and to automate them as much as possible, as the collection and curation process may require several iterations.</a:t>
            </a:r>
          </a:p>
          <a:p>
            <a:endParaRPr lang="en-US" dirty="0" smtClean="0"/>
          </a:p>
          <a:p>
            <a:r>
              <a:rPr lang="en-US" dirty="0" smtClean="0"/>
              <a:t>Openness: Any </a:t>
            </a:r>
            <a:r>
              <a:rPr lang="en-US" dirty="0"/>
              <a:t>supporting implementation should be based on open and free tools and standards.</a:t>
            </a:r>
          </a:p>
          <a:p>
            <a:endParaRPr lang="en-US" dirty="0" smtClean="0"/>
          </a:p>
          <a:p>
            <a:r>
              <a:rPr lang="en-US" dirty="0" smtClean="0"/>
              <a:t>Interoperability: Any </a:t>
            </a:r>
            <a:r>
              <a:rPr lang="en-US" dirty="0"/>
              <a:t>supporting implementation should provide support for the cooperation and coordination of the many actors playing the many roles of the acquisition process.</a:t>
            </a:r>
          </a:p>
          <a:p>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16</a:t>
            </a:fld>
            <a:endParaRPr lang="it-IT"/>
          </a:p>
        </p:txBody>
      </p:sp>
    </p:spTree>
    <p:extLst>
      <p:ext uri="{BB962C8B-B14F-4D97-AF65-F5344CB8AC3E}">
        <p14:creationId xmlns:p14="http://schemas.microsoft.com/office/powerpoint/2010/main" val="1086760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457200" indent="-342265">
              <a:lnSpc>
                <a:spcPct val="114999"/>
              </a:lnSpc>
              <a:buFont typeface="Average,Sans-Serif"/>
              <a:buChar char="●"/>
            </a:pPr>
            <a:r>
              <a:rPr lang="en-US" b="1" dirty="0" err="1"/>
              <a:t>Git</a:t>
            </a:r>
            <a:r>
              <a:rPr lang="en-US" dirty="0"/>
              <a:t> is a revision control system, a tool to manage your source code history.</a:t>
            </a:r>
          </a:p>
          <a:p>
            <a:pPr marL="457200" indent="-342265">
              <a:lnSpc>
                <a:spcPct val="114999"/>
              </a:lnSpc>
              <a:buFont typeface="Average,Sans-Serif"/>
              <a:buChar char="●"/>
            </a:pPr>
            <a:r>
              <a:rPr lang="en-US" b="1" dirty="0"/>
              <a:t>GitHub</a:t>
            </a:r>
            <a:r>
              <a:rPr lang="en-US" dirty="0"/>
              <a:t> is a hosting service for </a:t>
            </a:r>
            <a:r>
              <a:rPr lang="en-US" dirty="0" err="1"/>
              <a:t>Git</a:t>
            </a:r>
            <a:r>
              <a:rPr lang="en-US" dirty="0"/>
              <a:t> repositories. </a:t>
            </a:r>
          </a:p>
          <a:p>
            <a:pPr>
              <a:spcBef>
                <a:spcPts val="1199"/>
              </a:spcBef>
            </a:pPr>
            <a:r>
              <a:rPr lang="en-US" i="1" dirty="0" err="1"/>
              <a:t>Git</a:t>
            </a:r>
            <a:r>
              <a:rPr lang="en-US" dirty="0"/>
              <a:t> is a powerful tool, and requires some expertise to make the most out of it. However, a large part of the process is scriptable, and this will hide the underlying complexity to the final user, which can then focus on the main issue: curating and preserving the code and its history.</a:t>
            </a:r>
          </a:p>
          <a:p>
            <a:endParaRPr lang="en-US" dirty="0"/>
          </a:p>
          <a:p>
            <a:r>
              <a:rPr lang="en-US" dirty="0"/>
              <a:t>The commit and versioning mechanisms offered by </a:t>
            </a:r>
            <a:r>
              <a:rPr lang="en-US" dirty="0" err="1"/>
              <a:t>Git</a:t>
            </a:r>
            <a:r>
              <a:rPr lang="en-US" dirty="0"/>
              <a:t>, allows separating authors from committers: this way on can record both the story of the original software and the story of its curation.</a:t>
            </a:r>
          </a:p>
          <a:p>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17</a:t>
            </a:fld>
            <a:endParaRPr lang="it-IT"/>
          </a:p>
        </p:txBody>
      </p:sp>
    </p:spTree>
    <p:extLst>
      <p:ext uri="{BB962C8B-B14F-4D97-AF65-F5344CB8AC3E}">
        <p14:creationId xmlns:p14="http://schemas.microsoft.com/office/powerpoint/2010/main" val="2982441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138000"/>
              </a:lnSpc>
            </a:pPr>
            <a:r>
              <a:rPr lang="en-US" dirty="0">
                <a:cs typeface="Calibri"/>
              </a:rPr>
              <a:t>The template guides the user in creating and managing the repositories, according to the commands in the guide.</a:t>
            </a:r>
            <a:endParaRPr lang="en-US" dirty="0"/>
          </a:p>
          <a:p>
            <a:pPr>
              <a:lnSpc>
                <a:spcPct val="138000"/>
              </a:lnSpc>
            </a:pPr>
            <a:endParaRPr lang="en-US" dirty="0"/>
          </a:p>
          <a:p>
            <a:pPr>
              <a:lnSpc>
                <a:spcPct val="138000"/>
              </a:lnSpc>
            </a:pPr>
            <a:r>
              <a:rPr lang="en-US" dirty="0"/>
              <a:t>orphan branches: one</a:t>
            </a:r>
          </a:p>
          <a:p>
            <a:pPr marL="457200" indent="-342900">
              <a:lnSpc>
                <a:spcPct val="114999"/>
              </a:lnSpc>
              <a:spcBef>
                <a:spcPts val="1600"/>
              </a:spcBef>
              <a:buAutoNum type="arabicPeriod"/>
            </a:pPr>
            <a:r>
              <a:rPr lang="en-US" dirty="0"/>
              <a:t>wants to preserve, in the workbench, what is needed later,</a:t>
            </a:r>
          </a:p>
          <a:p>
            <a:pPr marL="457200" indent="-342900">
              <a:lnSpc>
                <a:spcPct val="114999"/>
              </a:lnSpc>
              <a:buAutoNum type="arabicPeriod"/>
            </a:pPr>
            <a:r>
              <a:rPr lang="en-US" dirty="0"/>
              <a:t>does not want to import spurious historical dependencies in the depository.</a:t>
            </a:r>
          </a:p>
          <a:p>
            <a:pPr>
              <a:lnSpc>
                <a:spcPct val="120000"/>
              </a:lnSpc>
            </a:pPr>
            <a:r>
              <a:rPr lang="en-US" dirty="0"/>
              <a:t>This can be done </a:t>
            </a:r>
          </a:p>
          <a:p>
            <a:pPr indent="457200">
              <a:lnSpc>
                <a:spcPct val="120000"/>
              </a:lnSpc>
            </a:pPr>
            <a:r>
              <a:rPr lang="en-US" dirty="0"/>
              <a:t>creating a suitable temporary copy (an </a:t>
            </a:r>
            <a:r>
              <a:rPr lang="en-US" i="1" dirty="0"/>
              <a:t>orphan branch</a:t>
            </a:r>
            <a:r>
              <a:rPr lang="en-US" dirty="0"/>
              <a:t>, technically- see 2)</a:t>
            </a:r>
          </a:p>
          <a:p>
            <a:pPr marL="457200" indent="457200">
              <a:lnSpc>
                <a:spcPct val="120000"/>
              </a:lnSpc>
            </a:pPr>
            <a:r>
              <a:rPr lang="en-US" dirty="0"/>
              <a:t>where the depository is prepared, </a:t>
            </a:r>
          </a:p>
          <a:p>
            <a:pPr marL="457200">
              <a:lnSpc>
                <a:spcPct val="120000"/>
              </a:lnSpc>
            </a:pPr>
            <a:r>
              <a:rPr lang="en-US" dirty="0"/>
              <a:t>copying it in the newly created repository</a:t>
            </a:r>
          </a:p>
          <a:p>
            <a:pPr marL="457200">
              <a:lnSpc>
                <a:spcPct val="120000"/>
              </a:lnSpc>
            </a:pPr>
            <a:r>
              <a:rPr lang="en-US" dirty="0"/>
              <a:t>deleting it thereafter, not to leave around multiple copies</a:t>
            </a:r>
          </a:p>
        </p:txBody>
      </p:sp>
      <p:sp>
        <p:nvSpPr>
          <p:cNvPr id="4" name="Segnaposto numero diapositiva 3"/>
          <p:cNvSpPr>
            <a:spLocks noGrp="1"/>
          </p:cNvSpPr>
          <p:nvPr>
            <p:ph type="sldNum" sz="quarter" idx="5"/>
          </p:nvPr>
        </p:nvSpPr>
        <p:spPr/>
        <p:txBody>
          <a:bodyPr/>
          <a:lstStyle/>
          <a:p>
            <a:fld id="{EF0042FB-0940-404D-B070-EDF29C6B0AEC}" type="slidenum">
              <a:rPr lang="it-IT"/>
              <a:t>18</a:t>
            </a:fld>
            <a:endParaRPr lang="it-IT"/>
          </a:p>
        </p:txBody>
      </p:sp>
    </p:spTree>
    <p:extLst>
      <p:ext uri="{BB962C8B-B14F-4D97-AF65-F5344CB8AC3E}">
        <p14:creationId xmlns:p14="http://schemas.microsoft.com/office/powerpoint/2010/main" val="3144548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cs typeface="Calibri"/>
              </a:rPr>
              <a:t>MSC = </a:t>
            </a:r>
            <a:r>
              <a:rPr lang="en-US" dirty="0"/>
              <a:t>Museum for Computing Machinery</a:t>
            </a:r>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19</a:t>
            </a:fld>
            <a:endParaRPr lang="it-IT"/>
          </a:p>
        </p:txBody>
      </p:sp>
    </p:spTree>
    <p:extLst>
      <p:ext uri="{BB962C8B-B14F-4D97-AF65-F5344CB8AC3E}">
        <p14:creationId xmlns:p14="http://schemas.microsoft.com/office/powerpoint/2010/main" val="312465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Here what we are going to do: </a:t>
            </a:r>
            <a:endParaRPr lang="en-GB" sz="105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in the prologue we will </a:t>
            </a:r>
            <a:r>
              <a:rPr lang="en-GB" sz="1200" b="1" kern="1200" dirty="0" smtClean="0">
                <a:solidFill>
                  <a:schemeClr val="tx1"/>
                </a:solidFill>
                <a:effectLst/>
                <a:latin typeface="+mn-lt"/>
                <a:ea typeface="+mn-ea"/>
                <a:cs typeface="+mn-cs"/>
              </a:rPr>
              <a:t>frame</a:t>
            </a:r>
            <a:r>
              <a:rPr lang="en-GB" sz="1200" kern="1200" dirty="0" smtClean="0">
                <a:solidFill>
                  <a:schemeClr val="tx1"/>
                </a:solidFill>
                <a:effectLst/>
                <a:latin typeface="+mn-lt"/>
                <a:ea typeface="+mn-ea"/>
                <a:cs typeface="+mn-cs"/>
              </a:rPr>
              <a:t> our proposal in the larger picture </a:t>
            </a:r>
            <a:r>
              <a:rPr lang="en-GB" sz="1200" b="1" kern="1200" dirty="0" smtClean="0">
                <a:solidFill>
                  <a:schemeClr val="tx1"/>
                </a:solidFill>
                <a:effectLst/>
                <a:latin typeface="+mn-lt"/>
                <a:ea typeface="+mn-ea"/>
                <a:cs typeface="+mn-cs"/>
              </a:rPr>
              <a:t>of Software History</a:t>
            </a:r>
            <a:endParaRPr lang="en-GB" sz="1050" b="1"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then we quickly describe the </a:t>
            </a:r>
            <a:r>
              <a:rPr lang="en-GB" sz="1200" b="1" kern="1200" dirty="0" smtClean="0">
                <a:solidFill>
                  <a:schemeClr val="tx1"/>
                </a:solidFill>
                <a:effectLst/>
                <a:latin typeface="+mn-lt"/>
                <a:ea typeface="+mn-ea"/>
                <a:cs typeface="+mn-cs"/>
              </a:rPr>
              <a:t>Software Heritage initiative</a:t>
            </a:r>
            <a:r>
              <a:rPr lang="en-GB" sz="1200" kern="1200" dirty="0" smtClean="0">
                <a:solidFill>
                  <a:schemeClr val="tx1"/>
                </a:solidFill>
                <a:effectLst/>
                <a:latin typeface="+mn-lt"/>
                <a:ea typeface="+mn-ea"/>
                <a:cs typeface="+mn-cs"/>
              </a:rPr>
              <a:t>, which the </a:t>
            </a:r>
            <a:r>
              <a:rPr lang="en-GB" sz="1200" b="1" kern="1200" dirty="0" smtClean="0">
                <a:solidFill>
                  <a:schemeClr val="tx1"/>
                </a:solidFill>
                <a:effectLst/>
                <a:latin typeface="+mn-lt"/>
                <a:ea typeface="+mn-ea"/>
                <a:cs typeface="+mn-cs"/>
              </a:rPr>
              <a:t>context</a:t>
            </a:r>
            <a:r>
              <a:rPr lang="en-GB" sz="1200" kern="1200" dirty="0" smtClean="0">
                <a:solidFill>
                  <a:schemeClr val="tx1"/>
                </a:solidFill>
                <a:effectLst/>
                <a:latin typeface="+mn-lt"/>
                <a:ea typeface="+mn-ea"/>
                <a:cs typeface="+mn-cs"/>
              </a:rPr>
              <a:t> motivating our work</a:t>
            </a:r>
            <a:endParaRPr lang="en-GB" sz="105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then we describe SWHAP, the </a:t>
            </a:r>
            <a:r>
              <a:rPr lang="en-GB" sz="1200" b="1" kern="1200" dirty="0" smtClean="0">
                <a:solidFill>
                  <a:schemeClr val="tx1"/>
                </a:solidFill>
                <a:effectLst/>
                <a:latin typeface="+mn-lt"/>
                <a:ea typeface="+mn-ea"/>
                <a:cs typeface="+mn-cs"/>
              </a:rPr>
              <a:t>SWH Acquisition Process</a:t>
            </a:r>
            <a:r>
              <a:rPr lang="en-GB" sz="1200" kern="1200" dirty="0" smtClean="0">
                <a:solidFill>
                  <a:schemeClr val="tx1"/>
                </a:solidFill>
                <a:effectLst/>
                <a:latin typeface="+mn-lt"/>
                <a:ea typeface="+mn-ea"/>
                <a:cs typeface="+mn-cs"/>
              </a:rPr>
              <a:t>, an </a:t>
            </a:r>
            <a:r>
              <a:rPr lang="en-GB" sz="1200" b="1" kern="1200" dirty="0" smtClean="0">
                <a:solidFill>
                  <a:schemeClr val="tx1"/>
                </a:solidFill>
                <a:effectLst/>
                <a:latin typeface="+mn-lt"/>
                <a:ea typeface="+mn-ea"/>
                <a:cs typeface="+mn-cs"/>
              </a:rPr>
              <a:t>abstract</a:t>
            </a:r>
            <a:r>
              <a:rPr lang="en-GB" sz="1200" kern="1200" dirty="0" smtClean="0">
                <a:solidFill>
                  <a:schemeClr val="tx1"/>
                </a:solidFill>
                <a:effectLst/>
                <a:latin typeface="+mn-lt"/>
                <a:ea typeface="+mn-ea"/>
                <a:cs typeface="+mn-cs"/>
              </a:rPr>
              <a:t> view of our approach to </a:t>
            </a:r>
            <a:r>
              <a:rPr lang="en-GB" sz="1200" b="1" kern="1200" dirty="0" smtClean="0">
                <a:solidFill>
                  <a:schemeClr val="tx1"/>
                </a:solidFill>
                <a:effectLst/>
                <a:latin typeface="+mn-lt"/>
                <a:ea typeface="+mn-ea"/>
                <a:cs typeface="+mn-cs"/>
              </a:rPr>
              <a:t>software archaeology</a:t>
            </a:r>
            <a:endParaRPr lang="en-GB" sz="1050" b="1"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to move to SWHAPPE, the </a:t>
            </a:r>
            <a:r>
              <a:rPr lang="en-GB" sz="1200" b="1" kern="1200" dirty="0" smtClean="0">
                <a:solidFill>
                  <a:schemeClr val="tx1"/>
                </a:solidFill>
                <a:effectLst/>
                <a:latin typeface="+mn-lt"/>
                <a:ea typeface="+mn-ea"/>
                <a:cs typeface="+mn-cs"/>
              </a:rPr>
              <a:t>SWHAP Pisa Enacto</a:t>
            </a:r>
            <a:r>
              <a:rPr lang="en-GB" sz="1200" kern="1200" dirty="0" smtClean="0">
                <a:solidFill>
                  <a:schemeClr val="tx1"/>
                </a:solidFill>
                <a:effectLst/>
                <a:latin typeface="+mn-lt"/>
                <a:ea typeface="+mn-ea"/>
                <a:cs typeface="+mn-cs"/>
              </a:rPr>
              <a:t>r (enact is the word used in the </a:t>
            </a:r>
            <a:r>
              <a:rPr lang="en-GB" sz="1200" b="1" kern="1200" dirty="0" smtClean="0">
                <a:solidFill>
                  <a:schemeClr val="tx1"/>
                </a:solidFill>
                <a:effectLst/>
                <a:latin typeface="+mn-lt"/>
                <a:ea typeface="+mn-ea"/>
                <a:cs typeface="+mn-cs"/>
              </a:rPr>
              <a:t>Software Development Process community</a:t>
            </a:r>
            <a:r>
              <a:rPr lang="en-GB" sz="1200" kern="1200" dirty="0" smtClean="0">
                <a:solidFill>
                  <a:schemeClr val="tx1"/>
                </a:solidFill>
                <a:effectLst/>
                <a:latin typeface="+mn-lt"/>
                <a:ea typeface="+mn-ea"/>
                <a:cs typeface="+mn-cs"/>
              </a:rPr>
              <a:t>, where I come from, to designate the </a:t>
            </a:r>
            <a:r>
              <a:rPr lang="en-GB" sz="1200" b="1" kern="1200" dirty="0" smtClean="0">
                <a:solidFill>
                  <a:schemeClr val="tx1"/>
                </a:solidFill>
                <a:effectLst/>
                <a:latin typeface="+mn-lt"/>
                <a:ea typeface="+mn-ea"/>
                <a:cs typeface="+mn-cs"/>
              </a:rPr>
              <a:t>actual execution of a development proces</a:t>
            </a:r>
            <a:r>
              <a:rPr lang="en-GB" sz="1200" kern="1200" dirty="0" smtClean="0">
                <a:solidFill>
                  <a:schemeClr val="tx1"/>
                </a:solidFill>
                <a:effectLst/>
                <a:latin typeface="+mn-lt"/>
                <a:ea typeface="+mn-ea"/>
                <a:cs typeface="+mn-cs"/>
              </a:rPr>
              <a:t>s)</a:t>
            </a:r>
            <a:endParaRPr lang="en-GB" sz="105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and finally round up with some lesson learnt, open issues and future work.</a:t>
            </a:r>
            <a:endParaRPr lang="en-GB" sz="105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I’m not going to blame you if you think that we are </a:t>
            </a:r>
            <a:r>
              <a:rPr lang="en-GB" sz="1200" b="1" kern="1200" dirty="0" smtClean="0">
                <a:solidFill>
                  <a:schemeClr val="tx1"/>
                </a:solidFill>
                <a:effectLst/>
                <a:latin typeface="+mn-lt"/>
                <a:ea typeface="+mn-ea"/>
                <a:cs typeface="+mn-cs"/>
              </a:rPr>
              <a:t>competing with the DoD </a:t>
            </a:r>
            <a:r>
              <a:rPr lang="en-GB" sz="1200" kern="1200" dirty="0" smtClean="0">
                <a:solidFill>
                  <a:schemeClr val="tx1"/>
                </a:solidFill>
                <a:effectLst/>
                <a:latin typeface="+mn-lt"/>
                <a:ea typeface="+mn-ea"/>
                <a:cs typeface="+mn-cs"/>
              </a:rPr>
              <a:t>in creating acronyms…</a:t>
            </a:r>
            <a:endParaRPr lang="en-GB" sz="1050" kern="1200" dirty="0" smtClean="0">
              <a:solidFill>
                <a:schemeClr val="tx1"/>
              </a:solidFill>
              <a:effectLst/>
              <a:latin typeface="+mn-lt"/>
              <a:ea typeface="+mn-ea"/>
              <a:cs typeface="+mn-cs"/>
            </a:endParaRPr>
          </a:p>
          <a:p>
            <a:pPr marL="285750" indent="-285750">
              <a:lnSpc>
                <a:spcPct val="90000"/>
              </a:lnSpc>
              <a:spcBef>
                <a:spcPts val="1000"/>
              </a:spcBef>
              <a:buFont typeface="Arial"/>
              <a:buChar char="•"/>
            </a:pPr>
            <a:endParaRPr lang="en-GB"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2</a:t>
            </a:fld>
            <a:endParaRPr lang="it-IT"/>
          </a:p>
        </p:txBody>
      </p:sp>
    </p:spTree>
    <p:extLst>
      <p:ext uri="{BB962C8B-B14F-4D97-AF65-F5344CB8AC3E}">
        <p14:creationId xmlns:p14="http://schemas.microsoft.com/office/powerpoint/2010/main" val="3623542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114999"/>
              </a:lnSpc>
            </a:pPr>
            <a:r>
              <a:rPr lang="en-US" dirty="0" smtClean="0"/>
              <a:t>Here </a:t>
            </a:r>
            <a:r>
              <a:rPr lang="en-US" dirty="0"/>
              <a:t>you have to divide and number the versions, putting the files of each one in a dedicated folder and determining who did what and when.</a:t>
            </a:r>
          </a:p>
          <a:p>
            <a:pPr>
              <a:lnSpc>
                <a:spcPct val="114999"/>
              </a:lnSpc>
              <a:spcBef>
                <a:spcPts val="1200"/>
              </a:spcBef>
            </a:pPr>
            <a:r>
              <a:rPr lang="en-US" dirty="0"/>
              <a:t>In practice, this means that </a:t>
            </a:r>
            <a:r>
              <a:rPr lang="en-US" i="1" dirty="0"/>
              <a:t>for each version of the software</a:t>
            </a:r>
            <a:r>
              <a:rPr lang="en-US" dirty="0"/>
              <a:t> you need to ascertain:</a:t>
            </a:r>
          </a:p>
          <a:p>
            <a:pPr marL="457200" indent="-304800">
              <a:lnSpc>
                <a:spcPct val="114999"/>
              </a:lnSpc>
              <a:spcBef>
                <a:spcPts val="1200"/>
              </a:spcBef>
              <a:buFont typeface="Arial,Sans-Serif"/>
              <a:buChar char="●"/>
            </a:pPr>
            <a:r>
              <a:rPr lang="en-US" dirty="0"/>
              <a:t>the </a:t>
            </a:r>
            <a:r>
              <a:rPr lang="en-US" i="1" dirty="0"/>
              <a:t>main contributing author</a:t>
            </a:r>
            <a:r>
              <a:rPr lang="en-US" dirty="0"/>
              <a:t>, (the one that will be recorded</a:t>
            </a:r>
            <a:r>
              <a:rPr lang="en-US" dirty="0">
                <a:cs typeface="+mn-lt"/>
              </a:rPr>
              <a:t/>
            </a:r>
            <a:br>
              <a:rPr lang="en-US" dirty="0">
                <a:cs typeface="+mn-lt"/>
              </a:rPr>
            </a:br>
            <a:endParaRPr lang="en-US" dirty="0"/>
          </a:p>
          <a:p>
            <a:pPr marL="457200" indent="-304800">
              <a:lnSpc>
                <a:spcPct val="114999"/>
              </a:lnSpc>
              <a:buFont typeface="Arial,Sans-Serif"/>
              <a:buChar char="●"/>
            </a:pPr>
            <a:r>
              <a:rPr lang="en-US" dirty="0"/>
              <a:t>the </a:t>
            </a:r>
            <a:r>
              <a:rPr lang="en-US" i="1" dirty="0"/>
              <a:t>exact date</a:t>
            </a:r>
            <a:r>
              <a:rPr lang="en-US" dirty="0"/>
              <a:t> of the release of this particular version</a:t>
            </a:r>
            <a:r>
              <a:rPr lang="en-US" dirty="0">
                <a:cs typeface="+mn-lt"/>
              </a:rPr>
              <a:t/>
            </a:r>
            <a:br>
              <a:rPr lang="en-US" dirty="0">
                <a:cs typeface="+mn-lt"/>
              </a:rPr>
            </a:br>
            <a:endParaRPr lang="en-US" dirty="0"/>
          </a:p>
          <a:p>
            <a:pPr>
              <a:lnSpc>
                <a:spcPct val="114999"/>
              </a:lnSpc>
              <a:spcBef>
                <a:spcPts val="1200"/>
              </a:spcBef>
              <a:spcAft>
                <a:spcPts val="1200"/>
              </a:spcAft>
            </a:pPr>
            <a:r>
              <a:rPr lang="en-US" dirty="0"/>
              <a:t>This information should be stored in a dedicated metadata file, version_history.csv</a:t>
            </a:r>
          </a:p>
          <a:p>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20</a:t>
            </a:fld>
            <a:endParaRPr lang="it-IT"/>
          </a:p>
        </p:txBody>
      </p:sp>
    </p:spTree>
    <p:extLst>
      <p:ext uri="{BB962C8B-B14F-4D97-AF65-F5344CB8AC3E}">
        <p14:creationId xmlns:p14="http://schemas.microsoft.com/office/powerpoint/2010/main" val="3923035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cs typeface="Calibri"/>
              </a:rPr>
              <a:t>See next slide</a:t>
            </a:r>
          </a:p>
        </p:txBody>
      </p:sp>
      <p:sp>
        <p:nvSpPr>
          <p:cNvPr id="4" name="Segnaposto numero diapositiva 3"/>
          <p:cNvSpPr>
            <a:spLocks noGrp="1"/>
          </p:cNvSpPr>
          <p:nvPr>
            <p:ph type="sldNum" sz="quarter" idx="5"/>
          </p:nvPr>
        </p:nvSpPr>
        <p:spPr/>
        <p:txBody>
          <a:bodyPr/>
          <a:lstStyle/>
          <a:p>
            <a:fld id="{EF0042FB-0940-404D-B070-EDF29C6B0AEC}" type="slidenum">
              <a:rPr lang="it-IT"/>
              <a:t>21</a:t>
            </a:fld>
            <a:endParaRPr lang="it-IT"/>
          </a:p>
        </p:txBody>
      </p:sp>
    </p:spTree>
    <p:extLst>
      <p:ext uri="{BB962C8B-B14F-4D97-AF65-F5344CB8AC3E}">
        <p14:creationId xmlns:p14="http://schemas.microsoft.com/office/powerpoint/2010/main" val="4121117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cs typeface="Calibri"/>
              </a:rPr>
              <a:t>Note the two commit dates, and the author/contributor/committer info:</a:t>
            </a:r>
          </a:p>
          <a:p>
            <a:r>
              <a:rPr lang="en-US" dirty="0" smtClean="0">
                <a:cs typeface="Calibri"/>
              </a:rPr>
              <a:t>   Attardi </a:t>
            </a:r>
            <a:r>
              <a:rPr lang="en-US" dirty="0">
                <a:cs typeface="Calibri"/>
              </a:rPr>
              <a:t>committed on Mar 3, 1998 (as main author), </a:t>
            </a:r>
            <a:endParaRPr lang="en-US" dirty="0" smtClean="0">
              <a:cs typeface="Calibri"/>
            </a:endParaRPr>
          </a:p>
          <a:p>
            <a:r>
              <a:rPr lang="en-US" dirty="0" smtClean="0">
                <a:cs typeface="Calibri"/>
              </a:rPr>
              <a:t>   </a:t>
            </a:r>
            <a:r>
              <a:rPr lang="en-US" dirty="0" err="1" smtClean="0">
                <a:cs typeface="Calibri"/>
              </a:rPr>
              <a:t>scatenag</a:t>
            </a:r>
            <a:r>
              <a:rPr lang="en-US" dirty="0" smtClean="0">
                <a:cs typeface="Calibri"/>
              </a:rPr>
              <a:t> </a:t>
            </a:r>
            <a:r>
              <a:rPr lang="en-US" dirty="0">
                <a:cs typeface="Calibri"/>
              </a:rPr>
              <a:t>on oct 8, 2019, as curator. </a:t>
            </a:r>
          </a:p>
        </p:txBody>
      </p:sp>
      <p:sp>
        <p:nvSpPr>
          <p:cNvPr id="4" name="Segnaposto numero diapositiva 3"/>
          <p:cNvSpPr>
            <a:spLocks noGrp="1"/>
          </p:cNvSpPr>
          <p:nvPr>
            <p:ph type="sldNum" sz="quarter" idx="5"/>
          </p:nvPr>
        </p:nvSpPr>
        <p:spPr/>
        <p:txBody>
          <a:bodyPr/>
          <a:lstStyle/>
          <a:p>
            <a:fld id="{EF0042FB-0940-404D-B070-EDF29C6B0AEC}" type="slidenum">
              <a:rPr lang="it-IT"/>
              <a:t>22</a:t>
            </a:fld>
            <a:endParaRPr lang="it-IT"/>
          </a:p>
        </p:txBody>
      </p:sp>
    </p:spTree>
    <p:extLst>
      <p:ext uri="{BB962C8B-B14F-4D97-AF65-F5344CB8AC3E}">
        <p14:creationId xmlns:p14="http://schemas.microsoft.com/office/powerpoint/2010/main" val="3671240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171450" indent="-171450">
              <a:lnSpc>
                <a:spcPct val="90000"/>
              </a:lnSpc>
              <a:spcBef>
                <a:spcPts val="1000"/>
              </a:spcBef>
              <a:buFont typeface="Arial"/>
              <a:buChar char="•"/>
            </a:pPr>
            <a:r>
              <a:rPr lang="it-IT" dirty="0" err="1" smtClean="0">
                <a:cs typeface="Calibri" panose="020F0502020204030204"/>
              </a:rPr>
              <a:t>Nothing</a:t>
            </a:r>
            <a:r>
              <a:rPr lang="it-IT" dirty="0" smtClean="0">
                <a:cs typeface="Calibri" panose="020F0502020204030204"/>
              </a:rPr>
              <a:t> to note</a:t>
            </a:r>
            <a:endParaRPr lang="en-GB" dirty="0">
              <a:cs typeface="Calibri" panose="020F0502020204030204"/>
            </a:endParaRPr>
          </a:p>
        </p:txBody>
      </p:sp>
      <p:sp>
        <p:nvSpPr>
          <p:cNvPr id="4" name="Segnaposto numero diapositiva 3"/>
          <p:cNvSpPr>
            <a:spLocks noGrp="1"/>
          </p:cNvSpPr>
          <p:nvPr>
            <p:ph type="sldNum" sz="quarter" idx="5"/>
          </p:nvPr>
        </p:nvSpPr>
        <p:spPr/>
        <p:txBody>
          <a:bodyPr/>
          <a:lstStyle/>
          <a:p>
            <a:fld id="{EF0042FB-0940-404D-B070-EDF29C6B0AEC}" type="slidenum">
              <a:rPr lang="it-IT"/>
              <a:t>23</a:t>
            </a:fld>
            <a:endParaRPr lang="it-IT"/>
          </a:p>
        </p:txBody>
      </p:sp>
    </p:spTree>
    <p:extLst>
      <p:ext uri="{BB962C8B-B14F-4D97-AF65-F5344CB8AC3E}">
        <p14:creationId xmlns:p14="http://schemas.microsoft.com/office/powerpoint/2010/main" val="287267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To guarantee scientific reproducibility:</a:t>
            </a:r>
          </a:p>
          <a:p>
            <a:r>
              <a:rPr lang="en-GB" sz="1200" b="1" kern="1200" dirty="0" smtClean="0">
                <a:solidFill>
                  <a:schemeClr val="tx1"/>
                </a:solidFill>
                <a:effectLst/>
                <a:latin typeface="+mn-lt"/>
                <a:ea typeface="+mn-ea"/>
                <a:cs typeface="+mn-cs"/>
              </a:rPr>
              <a:t>     making easy to make the code available to reproduce the experiment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to make research software more valuable: </a:t>
            </a:r>
          </a:p>
          <a:p>
            <a:r>
              <a:rPr lang="en-GB" sz="1200" b="1" kern="1200" dirty="0" smtClean="0">
                <a:solidFill>
                  <a:schemeClr val="tx1"/>
                </a:solidFill>
                <a:effectLst/>
                <a:latin typeface="+mn-lt"/>
                <a:ea typeface="+mn-ea"/>
                <a:cs typeface="+mn-cs"/>
              </a:rPr>
              <a:t>     making easier to access it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to support research on software</a:t>
            </a:r>
          </a:p>
          <a:p>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making a very large database available for scientific analysis</a:t>
            </a:r>
            <a:endParaRPr lang="en-GB"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5"/>
          </p:nvPr>
        </p:nvSpPr>
        <p:spPr/>
        <p:txBody>
          <a:bodyPr/>
          <a:lstStyle/>
          <a:p>
            <a:fld id="{EF0042FB-0940-404D-B070-EDF29C6B0AEC}" type="slidenum">
              <a:rPr lang="it-IT"/>
              <a:t>24</a:t>
            </a:fld>
            <a:endParaRPr lang="it-IT"/>
          </a:p>
        </p:txBody>
      </p:sp>
    </p:spTree>
    <p:extLst>
      <p:ext uri="{BB962C8B-B14F-4D97-AF65-F5344CB8AC3E}">
        <p14:creationId xmlns:p14="http://schemas.microsoft.com/office/powerpoint/2010/main" val="33179596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Acquire and internalize the procedures to store the physical finds: </a:t>
            </a:r>
            <a:endParaRPr lang="en-GB" sz="105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Acquire the means to streamline the transformation into digital form of the same: given the great variety of   materials, we look for </a:t>
            </a:r>
            <a:r>
              <a:rPr lang="en-GB" sz="1200" b="1" kern="1200" dirty="0" smtClean="0">
                <a:solidFill>
                  <a:schemeClr val="tx1"/>
                </a:solidFill>
                <a:effectLst/>
                <a:latin typeface="+mn-lt"/>
                <a:ea typeface="+mn-ea"/>
                <a:cs typeface="+mn-cs"/>
              </a:rPr>
              <a:t>synergy with other institutions </a:t>
            </a:r>
            <a:endParaRPr lang="en-GB" sz="1050" kern="1200" dirty="0" smtClean="0">
              <a:solidFill>
                <a:schemeClr val="tx1"/>
              </a:solidFill>
              <a:effectLst/>
              <a:latin typeface="+mn-lt"/>
              <a:ea typeface="+mn-ea"/>
              <a:cs typeface="+mn-cs"/>
            </a:endParaRPr>
          </a:p>
          <a:p>
            <a:pPr lvl="0"/>
            <a:r>
              <a:rPr lang="it-IT" sz="1200" kern="1200" dirty="0" smtClean="0">
                <a:solidFill>
                  <a:schemeClr val="tx1"/>
                </a:solidFill>
                <a:effectLst/>
                <a:latin typeface="+mn-lt"/>
                <a:ea typeface="+mn-ea"/>
                <a:cs typeface="+mn-cs"/>
              </a:rPr>
              <a:t>Critical </a:t>
            </a:r>
            <a:r>
              <a:rPr lang="it-IT" sz="1200" kern="1200" dirty="0" err="1" smtClean="0">
                <a:solidFill>
                  <a:schemeClr val="tx1"/>
                </a:solidFill>
                <a:effectLst/>
                <a:latin typeface="+mn-lt"/>
                <a:ea typeface="+mn-ea"/>
                <a:cs typeface="+mn-cs"/>
              </a:rPr>
              <a:t>review</a:t>
            </a:r>
            <a:r>
              <a:rPr lang="it-IT" sz="1200" kern="1200" dirty="0" smtClean="0">
                <a:solidFill>
                  <a:schemeClr val="tx1"/>
                </a:solidFill>
                <a:effectLst/>
                <a:latin typeface="+mn-lt"/>
                <a:ea typeface="+mn-ea"/>
                <a:cs typeface="+mn-cs"/>
              </a:rPr>
              <a:t> of the </a:t>
            </a:r>
            <a:r>
              <a:rPr lang="it-IT" sz="1200" kern="1200" dirty="0" err="1" smtClean="0">
                <a:solidFill>
                  <a:schemeClr val="tx1"/>
                </a:solidFill>
                <a:effectLst/>
                <a:latin typeface="+mn-lt"/>
                <a:ea typeface="+mn-ea"/>
                <a:cs typeface="+mn-cs"/>
              </a:rPr>
              <a:t>process</a:t>
            </a:r>
            <a:endParaRPr lang="en-GB" sz="105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Porting of the process on other platforms</a:t>
            </a:r>
            <a:endParaRPr lang="en-GB" sz="105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=&gt; we are </a:t>
            </a:r>
            <a:r>
              <a:rPr lang="en-GB" sz="1200" b="1" kern="1200" dirty="0" smtClean="0">
                <a:solidFill>
                  <a:schemeClr val="tx1"/>
                </a:solidFill>
                <a:effectLst/>
                <a:latin typeface="+mn-lt"/>
                <a:ea typeface="+mn-ea"/>
                <a:cs typeface="+mn-cs"/>
              </a:rPr>
              <a:t>looking for cooperation</a:t>
            </a:r>
            <a:r>
              <a:rPr lang="en-GB" sz="1200" kern="1200" dirty="0" smtClean="0">
                <a:solidFill>
                  <a:schemeClr val="tx1"/>
                </a:solidFill>
                <a:effectLst/>
                <a:latin typeface="+mn-lt"/>
                <a:ea typeface="+mn-ea"/>
                <a:cs typeface="+mn-cs"/>
              </a:rPr>
              <a:t> </a:t>
            </a:r>
            <a:endParaRPr lang="en-GB" sz="105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and </a:t>
            </a:r>
            <a:r>
              <a:rPr lang="en-GB" sz="1200" b="1" kern="1200" dirty="0" smtClean="0">
                <a:solidFill>
                  <a:schemeClr val="tx1"/>
                </a:solidFill>
                <a:effectLst/>
                <a:latin typeface="+mn-lt"/>
                <a:ea typeface="+mn-ea"/>
                <a:cs typeface="+mn-cs"/>
              </a:rPr>
              <a:t>strategies to create a community</a:t>
            </a:r>
            <a:endParaRPr lang="en-GB" sz="1050" kern="1200" dirty="0" smtClean="0">
              <a:solidFill>
                <a:schemeClr val="tx1"/>
              </a:solidFill>
              <a:effectLst/>
              <a:latin typeface="+mn-lt"/>
              <a:ea typeface="+mn-ea"/>
              <a:cs typeface="+mn-cs"/>
            </a:endParaRPr>
          </a:p>
          <a:p>
            <a:pPr lvl="0"/>
            <a:endParaRPr lang="en-GB" sz="1200" b="1"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I will leave the pointers to our sites</a:t>
            </a:r>
            <a:r>
              <a:rPr lang="en-GB" sz="1200" kern="1200" dirty="0" smtClean="0">
                <a:solidFill>
                  <a:schemeClr val="tx1"/>
                </a:solidFill>
                <a:effectLst/>
                <a:latin typeface="+mn-lt"/>
                <a:ea typeface="+mn-ea"/>
                <a:cs typeface="+mn-cs"/>
              </a:rPr>
              <a:t>.</a:t>
            </a:r>
            <a:endParaRPr lang="en-GB" sz="1050" kern="1200" dirty="0">
              <a:solidFill>
                <a:schemeClr val="tx1"/>
              </a:solidFill>
              <a:effectLst/>
              <a:latin typeface="+mn-lt"/>
              <a:ea typeface="+mn-ea"/>
              <a:cs typeface="+mn-cs"/>
            </a:endParaRPr>
          </a:p>
        </p:txBody>
      </p:sp>
      <p:sp>
        <p:nvSpPr>
          <p:cNvPr id="4" name="Segnaposto numero diapositiva 3"/>
          <p:cNvSpPr>
            <a:spLocks noGrp="1"/>
          </p:cNvSpPr>
          <p:nvPr>
            <p:ph type="sldNum" sz="quarter" idx="5"/>
          </p:nvPr>
        </p:nvSpPr>
        <p:spPr/>
        <p:txBody>
          <a:bodyPr/>
          <a:lstStyle/>
          <a:p>
            <a:fld id="{EF0042FB-0940-404D-B070-EDF29C6B0AEC}" type="slidenum">
              <a:rPr lang="it-IT"/>
              <a:t>25</a:t>
            </a:fld>
            <a:endParaRPr lang="it-IT"/>
          </a:p>
        </p:txBody>
      </p:sp>
    </p:spTree>
    <p:extLst>
      <p:ext uri="{BB962C8B-B14F-4D97-AF65-F5344CB8AC3E}">
        <p14:creationId xmlns:p14="http://schemas.microsoft.com/office/powerpoint/2010/main" val="3476983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smtClean="0">
                <a:solidFill>
                  <a:schemeClr val="tx1"/>
                </a:solidFill>
                <a:effectLst/>
                <a:latin typeface="+mn-lt"/>
                <a:ea typeface="+mn-ea"/>
                <a:cs typeface="+mn-cs"/>
              </a:rPr>
              <a:t>Comment briefly</a:t>
            </a:r>
            <a:endParaRPr lang="it-IT" dirty="0"/>
          </a:p>
        </p:txBody>
      </p:sp>
      <p:sp>
        <p:nvSpPr>
          <p:cNvPr id="4" name="Segnaposto numero diapositiva 3"/>
          <p:cNvSpPr>
            <a:spLocks noGrp="1"/>
          </p:cNvSpPr>
          <p:nvPr>
            <p:ph type="sldNum" sz="quarter" idx="5"/>
          </p:nvPr>
        </p:nvSpPr>
        <p:spPr/>
        <p:txBody>
          <a:bodyPr/>
          <a:lstStyle/>
          <a:p>
            <a:fld id="{EF0042FB-0940-404D-B070-EDF29C6B0AEC}" type="slidenum">
              <a:rPr lang="it-IT"/>
              <a:t>26</a:t>
            </a:fld>
            <a:endParaRPr lang="it-IT"/>
          </a:p>
        </p:txBody>
      </p:sp>
    </p:spTree>
    <p:extLst>
      <p:ext uri="{BB962C8B-B14F-4D97-AF65-F5344CB8AC3E}">
        <p14:creationId xmlns:p14="http://schemas.microsoft.com/office/powerpoint/2010/main" val="22830802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cs typeface="Calibri"/>
              </a:rPr>
              <a:t>To be left on during the question time</a:t>
            </a:r>
          </a:p>
        </p:txBody>
      </p:sp>
      <p:sp>
        <p:nvSpPr>
          <p:cNvPr id="4" name="Segnaposto numero diapositiva 3"/>
          <p:cNvSpPr>
            <a:spLocks noGrp="1"/>
          </p:cNvSpPr>
          <p:nvPr>
            <p:ph type="sldNum" sz="quarter" idx="5"/>
          </p:nvPr>
        </p:nvSpPr>
        <p:spPr/>
        <p:txBody>
          <a:bodyPr/>
          <a:lstStyle/>
          <a:p>
            <a:fld id="{EF0042FB-0940-404D-B070-EDF29C6B0AEC}" type="slidenum">
              <a:rPr lang="it-IT"/>
              <a:t>27</a:t>
            </a:fld>
            <a:endParaRPr lang="it-IT"/>
          </a:p>
        </p:txBody>
      </p:sp>
    </p:spTree>
    <p:extLst>
      <p:ext uri="{BB962C8B-B14F-4D97-AF65-F5344CB8AC3E}">
        <p14:creationId xmlns:p14="http://schemas.microsoft.com/office/powerpoint/2010/main" val="3682658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To frame our work in the larger picture of software history, let’s start with </a:t>
            </a:r>
            <a:r>
              <a:rPr lang="en-GB" sz="1200" b="1" kern="1200" dirty="0" smtClean="0">
                <a:solidFill>
                  <a:schemeClr val="tx1"/>
                </a:solidFill>
                <a:effectLst/>
                <a:latin typeface="+mn-lt"/>
                <a:ea typeface="+mn-ea"/>
                <a:cs typeface="+mn-cs"/>
              </a:rPr>
              <a:t>two fundamental questions</a:t>
            </a:r>
            <a:r>
              <a:rPr lang="en-GB" sz="1200" kern="1200" dirty="0" smtClean="0">
                <a:solidFill>
                  <a:schemeClr val="tx1"/>
                </a:solidFill>
                <a:effectLst/>
                <a:latin typeface="+mn-lt"/>
                <a:ea typeface="+mn-ea"/>
                <a:cs typeface="+mn-cs"/>
              </a:rPr>
              <a:t>, posed by M.S. Mahoney in </a:t>
            </a:r>
            <a:r>
              <a:rPr lang="en-GB" sz="1200" i="1" kern="1200" dirty="0" smtClean="0">
                <a:solidFill>
                  <a:schemeClr val="tx1"/>
                </a:solidFill>
                <a:effectLst/>
                <a:latin typeface="+mn-lt"/>
                <a:ea typeface="+mn-ea"/>
                <a:cs typeface="+mn-cs"/>
              </a:rPr>
              <a:t>What Makes the History of Software Hard and Why It Matters</a:t>
            </a:r>
            <a:r>
              <a:rPr lang="en-GB" sz="1200" kern="1200" dirty="0" smtClean="0">
                <a:solidFill>
                  <a:schemeClr val="tx1"/>
                </a:solidFill>
                <a:effectLst/>
                <a:latin typeface="+mn-lt"/>
                <a:ea typeface="+mn-ea"/>
                <a:cs typeface="+mn-cs"/>
              </a:rPr>
              <a:t>. Annals of the History of Computing 30,3 (2008)</a:t>
            </a:r>
            <a:endParaRPr lang="en-GB"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5"/>
          </p:nvPr>
        </p:nvSpPr>
        <p:spPr/>
        <p:txBody>
          <a:bodyPr/>
          <a:lstStyle/>
          <a:p>
            <a:fld id="{EF0042FB-0940-404D-B070-EDF29C6B0AEC}" type="slidenum">
              <a:rPr lang="it-IT"/>
              <a:t>3</a:t>
            </a:fld>
            <a:endParaRPr lang="it-IT"/>
          </a:p>
        </p:txBody>
      </p:sp>
    </p:spTree>
    <p:extLst>
      <p:ext uri="{BB962C8B-B14F-4D97-AF65-F5344CB8AC3E}">
        <p14:creationId xmlns:p14="http://schemas.microsoft.com/office/powerpoint/2010/main" val="1450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a:t>
            </a:r>
            <a:r>
              <a:rPr lang="en-US" sz="1200" b="1" kern="1200" dirty="0" smtClean="0">
                <a:solidFill>
                  <a:schemeClr val="tx1"/>
                </a:solidFill>
                <a:effectLst/>
                <a:latin typeface="+mn-lt"/>
                <a:ea typeface="+mn-ea"/>
                <a:cs typeface="+mn-cs"/>
              </a:rPr>
              <a:t>first question </a:t>
            </a:r>
            <a:r>
              <a:rPr lang="en-US" sz="1200" kern="1200" dirty="0" smtClean="0">
                <a:solidFill>
                  <a:schemeClr val="tx1"/>
                </a:solidFill>
                <a:effectLst/>
                <a:latin typeface="+mn-lt"/>
                <a:ea typeface="+mn-ea"/>
                <a:cs typeface="+mn-cs"/>
              </a:rPr>
              <a:t>is, </a:t>
            </a:r>
            <a:r>
              <a:rPr lang="en-GB" sz="1200" kern="1200" dirty="0" smtClean="0">
                <a:solidFill>
                  <a:schemeClr val="tx1"/>
                </a:solidFill>
                <a:effectLst/>
                <a:latin typeface="+mn-lt"/>
                <a:ea typeface="+mn-ea"/>
                <a:cs typeface="+mn-cs"/>
              </a:rPr>
              <a:t>which are the sources of software history?</a:t>
            </a:r>
          </a:p>
          <a:p>
            <a:r>
              <a:rPr lang="en-US" sz="1200" kern="1200" dirty="0" smtClean="0">
                <a:solidFill>
                  <a:schemeClr val="tx1"/>
                </a:solidFill>
                <a:effectLst/>
                <a:latin typeface="+mn-lt"/>
                <a:ea typeface="+mn-ea"/>
                <a:cs typeface="+mn-cs"/>
              </a:rPr>
              <a:t>According to Mahoney, ideally they should be the </a:t>
            </a:r>
            <a:r>
              <a:rPr lang="en-US" sz="1200" b="1" kern="1200" dirty="0" smtClean="0">
                <a:solidFill>
                  <a:schemeClr val="tx1"/>
                </a:solidFill>
                <a:effectLst/>
                <a:latin typeface="+mn-lt"/>
                <a:ea typeface="+mn-ea"/>
                <a:cs typeface="+mn-cs"/>
              </a:rPr>
              <a:t>running software</a:t>
            </a:r>
            <a:r>
              <a:rPr lang="en-US" sz="1200" kern="1200" dirty="0" smtClean="0">
                <a:solidFill>
                  <a:schemeClr val="tx1"/>
                </a:solidFill>
                <a:effectLst/>
                <a:latin typeface="+mn-lt"/>
                <a:ea typeface="+mn-ea"/>
                <a:cs typeface="+mn-cs"/>
              </a:rPr>
              <a:t> since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"historians of technology must tinker with the things to discover the ideas which […] informed them" 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"experience the software as users experienced it and hence analyze that experience critically".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questionable, but we want discus it now. Unfortunately, it is also too difficult, for </a:t>
            </a:r>
            <a:r>
              <a:rPr lang="en-US" sz="1200" b="1" kern="1200" dirty="0" smtClean="0">
                <a:solidFill>
                  <a:schemeClr val="tx1"/>
                </a:solidFill>
                <a:effectLst/>
                <a:latin typeface="+mn-lt"/>
                <a:ea typeface="+mn-ea"/>
                <a:cs typeface="+mn-cs"/>
              </a:rPr>
              <a:t>legacy</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software, since most often when we are lucky we are left with the static artifacts, the source code, and often incomplete.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Software Heritage will perhaps change the situation, since it may save the whole tool-chain and so preserve executability (modulo hardware emulators).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So, our work targets the recovery of </a:t>
            </a:r>
            <a:r>
              <a:rPr lang="en-GB" sz="1200" b="1" kern="1200" dirty="0" smtClean="0">
                <a:solidFill>
                  <a:schemeClr val="tx1"/>
                </a:solidFill>
                <a:effectLst/>
                <a:latin typeface="+mn-lt"/>
                <a:ea typeface="+mn-ea"/>
                <a:cs typeface="+mn-cs"/>
              </a:rPr>
              <a:t>source code</a:t>
            </a:r>
            <a:r>
              <a:rPr lang="en-GB" sz="1200" kern="1200" dirty="0" smtClean="0">
                <a:solidFill>
                  <a:schemeClr val="tx1"/>
                </a:solidFill>
                <a:effectLst/>
                <a:latin typeface="+mn-lt"/>
                <a:ea typeface="+mn-ea"/>
                <a:cs typeface="+mn-cs"/>
              </a:rPr>
              <a:t>.</a:t>
            </a:r>
          </a:p>
          <a:p>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4</a:t>
            </a:fld>
            <a:endParaRPr lang="it-IT"/>
          </a:p>
        </p:txBody>
      </p:sp>
    </p:spTree>
    <p:extLst>
      <p:ext uri="{BB962C8B-B14F-4D97-AF65-F5344CB8AC3E}">
        <p14:creationId xmlns:p14="http://schemas.microsoft.com/office/powerpoint/2010/main" val="1345023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second question </a:t>
            </a:r>
            <a:r>
              <a:rPr lang="en-GB" sz="1200" kern="1200" dirty="0" smtClean="0">
                <a:solidFill>
                  <a:schemeClr val="tx1"/>
                </a:solidFill>
                <a:effectLst/>
                <a:latin typeface="+mn-lt"/>
                <a:ea typeface="+mn-ea"/>
                <a:cs typeface="+mn-cs"/>
              </a:rPr>
              <a:t>is: Why is software history hard?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short answer is "to a large extent because of what makes software engineering hard: it is only accidentally about computers...".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long one is in the slide, and can depicted as in the next slide</a:t>
            </a:r>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5</a:t>
            </a:fld>
            <a:endParaRPr lang="it-IT"/>
          </a:p>
        </p:txBody>
      </p:sp>
    </p:spTree>
    <p:extLst>
      <p:ext uri="{BB962C8B-B14F-4D97-AF65-F5344CB8AC3E}">
        <p14:creationId xmlns:p14="http://schemas.microsoft.com/office/powerpoint/2010/main" val="2006444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Recover first the </a:t>
            </a:r>
            <a:r>
              <a:rPr lang="en-GB" sz="1200" b="1" kern="1200" dirty="0" smtClean="0">
                <a:solidFill>
                  <a:schemeClr val="tx1"/>
                </a:solidFill>
                <a:effectLst/>
                <a:latin typeface="+mn-lt"/>
                <a:ea typeface="+mn-ea"/>
                <a:cs typeface="+mn-cs"/>
              </a:rPr>
              <a:t>version history</a:t>
            </a:r>
            <a:r>
              <a:rPr lang="en-GB"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happened in a single system. </a:t>
            </a:r>
          </a:p>
          <a:p>
            <a:pPr lvl="0"/>
            <a:r>
              <a:rPr lang="en-US" sz="1200" kern="1200" dirty="0" smtClean="0">
                <a:solidFill>
                  <a:schemeClr val="tx1"/>
                </a:solidFill>
                <a:effectLst/>
                <a:latin typeface="+mn-lt"/>
                <a:ea typeface="+mn-ea"/>
                <a:cs typeface="+mn-cs"/>
              </a:rPr>
              <a:t>The paramount example here is </a:t>
            </a:r>
            <a:r>
              <a:rPr lang="en-US" sz="1200" kern="1200" dirty="0" err="1" smtClean="0">
                <a:solidFill>
                  <a:schemeClr val="tx1"/>
                </a:solidFill>
                <a:effectLst/>
                <a:latin typeface="+mn-lt"/>
                <a:ea typeface="+mn-ea"/>
                <a:cs typeface="+mn-cs"/>
              </a:rPr>
              <a:t>Diomidis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Spinellis</a:t>
            </a:r>
            <a:r>
              <a:rPr lang="en-US" sz="1200" kern="1200" dirty="0" smtClean="0">
                <a:solidFill>
                  <a:schemeClr val="tx1"/>
                </a:solidFill>
                <a:effectLst/>
                <a:latin typeface="+mn-lt"/>
                <a:ea typeface="+mn-ea"/>
                <a:cs typeface="+mn-cs"/>
              </a:rPr>
              <a:t>’ monumental work on the development of Unix.</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we do is precisely this: </a:t>
            </a:r>
            <a:r>
              <a:rPr lang="en-US" sz="1200" b="1" kern="1200" dirty="0" smtClean="0">
                <a:solidFill>
                  <a:schemeClr val="tx1"/>
                </a:solidFill>
                <a:effectLst/>
                <a:latin typeface="+mn-lt"/>
                <a:ea typeface="+mn-ea"/>
                <a:cs typeface="+mn-cs"/>
              </a:rPr>
              <a:t>SWHAP provides guidelines </a:t>
            </a:r>
            <a:r>
              <a:rPr lang="en-US" sz="1200" kern="1200" dirty="0" smtClean="0">
                <a:solidFill>
                  <a:schemeClr val="tx1"/>
                </a:solidFill>
                <a:effectLst/>
                <a:latin typeface="+mn-lt"/>
                <a:ea typeface="+mn-ea"/>
                <a:cs typeface="+mn-cs"/>
              </a:rPr>
              <a:t>on how to recover the version history of a software system, and </a:t>
            </a:r>
            <a:r>
              <a:rPr lang="en-US" sz="1200" b="1" kern="1200" dirty="0" smtClean="0">
                <a:solidFill>
                  <a:schemeClr val="tx1"/>
                </a:solidFill>
                <a:effectLst/>
                <a:latin typeface="+mn-lt"/>
                <a:ea typeface="+mn-ea"/>
                <a:cs typeface="+mn-cs"/>
              </a:rPr>
              <a:t>SWHAPPE provides digital support </a:t>
            </a:r>
            <a:r>
              <a:rPr lang="en-US" sz="1200" kern="1200" dirty="0" smtClean="0">
                <a:solidFill>
                  <a:schemeClr val="tx1"/>
                </a:solidFill>
                <a:effectLst/>
                <a:latin typeface="+mn-lt"/>
                <a:ea typeface="+mn-ea"/>
                <a:cs typeface="+mn-cs"/>
              </a:rPr>
              <a:t>to the process.</a:t>
            </a:r>
            <a:endParaRPr lang="en-GB"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5"/>
          </p:nvPr>
        </p:nvSpPr>
        <p:spPr/>
        <p:txBody>
          <a:bodyPr/>
          <a:lstStyle/>
          <a:p>
            <a:fld id="{EF0042FB-0940-404D-B070-EDF29C6B0AEC}" type="slidenum">
              <a:rPr lang="it-IT"/>
              <a:t>6</a:t>
            </a:fld>
            <a:endParaRPr lang="it-IT"/>
          </a:p>
        </p:txBody>
      </p:sp>
    </p:spTree>
    <p:extLst>
      <p:ext uri="{BB962C8B-B14F-4D97-AF65-F5344CB8AC3E}">
        <p14:creationId xmlns:p14="http://schemas.microsoft.com/office/powerpoint/2010/main" val="460826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90000"/>
              </a:lnSpc>
              <a:spcBef>
                <a:spcPts val="1000"/>
              </a:spcBef>
            </a:pPr>
            <a:r>
              <a:rPr lang="en-GB" sz="1200" kern="1200" dirty="0" smtClean="0">
                <a:solidFill>
                  <a:schemeClr val="tx1"/>
                </a:solidFill>
                <a:effectLst/>
                <a:latin typeface="+mn-lt"/>
                <a:ea typeface="+mn-ea"/>
                <a:cs typeface="+mn-cs"/>
              </a:rPr>
              <a:t>So, let’s see the </a:t>
            </a:r>
            <a:r>
              <a:rPr lang="en-GB" sz="1200" b="1" kern="1200" dirty="0" smtClean="0">
                <a:solidFill>
                  <a:schemeClr val="tx1"/>
                </a:solidFill>
                <a:effectLst/>
                <a:latin typeface="+mn-lt"/>
                <a:ea typeface="+mn-ea"/>
                <a:cs typeface="+mn-cs"/>
              </a:rPr>
              <a:t>context</a:t>
            </a:r>
            <a:r>
              <a:rPr lang="en-GB" sz="1200" kern="1200" dirty="0" smtClean="0">
                <a:solidFill>
                  <a:schemeClr val="tx1"/>
                </a:solidFill>
                <a:effectLst/>
                <a:latin typeface="+mn-lt"/>
                <a:ea typeface="+mn-ea"/>
                <a:cs typeface="+mn-cs"/>
              </a:rPr>
              <a:t> of our work, the Software Heritage Initiative, launched and directed by one of us, </a:t>
            </a:r>
            <a:r>
              <a:rPr lang="en-GB" sz="1200" b="1" kern="1200" dirty="0" smtClean="0">
                <a:solidFill>
                  <a:schemeClr val="tx1"/>
                </a:solidFill>
                <a:effectLst/>
                <a:latin typeface="+mn-lt"/>
                <a:ea typeface="+mn-ea"/>
                <a:cs typeface="+mn-cs"/>
              </a:rPr>
              <a:t>Roberto Di Cosmo</a:t>
            </a:r>
            <a:endParaRPr lang="en-GB" b="1"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7</a:t>
            </a:fld>
            <a:endParaRPr lang="it-IT"/>
          </a:p>
        </p:txBody>
      </p:sp>
    </p:spTree>
    <p:extLst>
      <p:ext uri="{BB962C8B-B14F-4D97-AF65-F5344CB8AC3E}">
        <p14:creationId xmlns:p14="http://schemas.microsoft.com/office/powerpoint/2010/main" val="878207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Mission of SWH: to </a:t>
            </a:r>
            <a:r>
              <a:rPr lang="en-US" sz="1200" kern="1200" dirty="0" smtClean="0">
                <a:solidFill>
                  <a:schemeClr val="tx1"/>
                </a:solidFill>
                <a:effectLst/>
                <a:latin typeface="+mn-lt"/>
                <a:ea typeface="+mn-ea"/>
                <a:cs typeface="+mn-cs"/>
              </a:rPr>
              <a:t>build </a:t>
            </a:r>
            <a:r>
              <a:rPr lang="en-GB" sz="1200" i="1" kern="1200" dirty="0" smtClean="0">
                <a:solidFill>
                  <a:schemeClr val="tx1"/>
                </a:solidFill>
                <a:effectLst/>
                <a:latin typeface="+mn-lt"/>
                <a:ea typeface="+mn-ea"/>
                <a:cs typeface="+mn-cs"/>
              </a:rPr>
              <a:t>the Universal Archive of Source </a:t>
            </a:r>
            <a:r>
              <a:rPr lang="en-GB" sz="1200" kern="1200" dirty="0" smtClean="0">
                <a:solidFill>
                  <a:schemeClr val="tx1"/>
                </a:solidFill>
                <a:effectLst/>
                <a:latin typeface="+mn-lt"/>
                <a:ea typeface="+mn-ea"/>
                <a:cs typeface="+mn-cs"/>
              </a:rPr>
              <a:t>Code, that is </a:t>
            </a:r>
            <a:r>
              <a:rPr lang="en-US" sz="1200" kern="1200" dirty="0" smtClean="0">
                <a:solidFill>
                  <a:schemeClr val="tx1"/>
                </a:solidFill>
                <a:effectLst/>
                <a:latin typeface="+mn-lt"/>
                <a:ea typeface="+mn-ea"/>
                <a:cs typeface="+mn-cs"/>
              </a:rPr>
              <a:t>an infrastructure to </a:t>
            </a:r>
            <a:r>
              <a:rPr lang="en-GB" sz="1200" kern="1200" dirty="0" smtClean="0">
                <a:solidFill>
                  <a:schemeClr val="tx1"/>
                </a:solidFill>
                <a:effectLst/>
                <a:latin typeface="+mn-lt"/>
                <a:ea typeface="+mn-ea"/>
                <a:cs typeface="+mn-cs"/>
              </a:rPr>
              <a:t>collect, preserve and share </a:t>
            </a:r>
            <a:r>
              <a:rPr lang="en-US" sz="1200" kern="1200" dirty="0" smtClean="0">
                <a:solidFill>
                  <a:schemeClr val="tx1"/>
                </a:solidFill>
                <a:effectLst/>
                <a:latin typeface="+mn-lt"/>
                <a:ea typeface="+mn-ea"/>
                <a:cs typeface="+mn-cs"/>
              </a:rPr>
              <a:t>on the long term </a:t>
            </a:r>
            <a:r>
              <a:rPr lang="en-GB" sz="1200" kern="1200" dirty="0" smtClean="0">
                <a:solidFill>
                  <a:schemeClr val="tx1"/>
                </a:solidFill>
                <a:effectLst/>
                <a:latin typeface="+mn-lt"/>
                <a:ea typeface="+mn-ea"/>
                <a:cs typeface="+mn-cs"/>
              </a:rPr>
              <a:t>as much source code as possible - </a:t>
            </a:r>
            <a:r>
              <a:rPr lang="en-GB" sz="1200" kern="1200" dirty="0" err="1" smtClean="0">
                <a:solidFill>
                  <a:schemeClr val="tx1"/>
                </a:solidFill>
                <a:effectLst/>
                <a:latin typeface="+mn-lt"/>
                <a:ea typeface="+mn-ea"/>
                <a:cs typeface="+mn-cs"/>
              </a:rPr>
              <a:t>cfr</a:t>
            </a:r>
            <a:r>
              <a:rPr lang="en-US" sz="1200" kern="1200" dirty="0" smtClean="0">
                <a:solidFill>
                  <a:schemeClr val="tx1"/>
                </a:solidFill>
                <a:effectLst/>
                <a:latin typeface="+mn-lt"/>
                <a:ea typeface="+mn-ea"/>
                <a:cs typeface="+mn-cs"/>
              </a:rPr>
              <a:t>. the 2018 paper in the CACM.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goal is indeed to collect all the software, but this is questionable… Not the point of this presentation.  </a:t>
            </a:r>
            <a:endParaRPr lang="en-GB" sz="1200" kern="1200" dirty="0" smtClean="0">
              <a:solidFill>
                <a:schemeClr val="tx1"/>
              </a:solidFill>
              <a:effectLst/>
              <a:latin typeface="+mn-lt"/>
              <a:ea typeface="+mn-ea"/>
              <a:cs typeface="+mn-cs"/>
            </a:endParaRPr>
          </a:p>
          <a:p>
            <a:endParaRPr lang="en-US" dirty="0" smtClean="0"/>
          </a:p>
          <a:p>
            <a:r>
              <a:rPr lang="it-IT" dirty="0" err="1" smtClean="0"/>
              <a:t>Requirements</a:t>
            </a:r>
            <a:endParaRPr lang="it-IT" dirty="0"/>
          </a:p>
          <a:p>
            <a:pPr marL="285750" indent="-285750">
              <a:buFont typeface="Arial"/>
              <a:buChar char="•"/>
            </a:pPr>
            <a:r>
              <a:rPr lang="en-US" b="1" dirty="0"/>
              <a:t>availability</a:t>
            </a:r>
            <a:r>
              <a:rPr lang="en-US" dirty="0"/>
              <a:t> : the code will be stored, preserved and made accessible on the long </a:t>
            </a:r>
            <a:r>
              <a:rPr lang="en-US" dirty="0" smtClean="0"/>
              <a:t>term: </a:t>
            </a:r>
          </a:p>
          <a:p>
            <a:pPr marL="742950" marR="0" lvl="1" indent="-285750" algn="l" defTabSz="914400" rtl="0" eaLnBrk="1" fontAlgn="auto" latinLnBrk="0" hangingPunct="1">
              <a:lnSpc>
                <a:spcPct val="100000"/>
              </a:lnSpc>
              <a:spcBef>
                <a:spcPts val="0"/>
              </a:spcBef>
              <a:spcAft>
                <a:spcPts val="0"/>
              </a:spcAft>
              <a:buClrTx/>
              <a:buSzTx/>
              <a:buFont typeface="Arial"/>
              <a:buChar char="•"/>
              <a:tabLst/>
              <a:defRPr/>
            </a:pPr>
            <a:r>
              <a:rPr lang="en-US" dirty="0" smtClean="0"/>
              <a:t>SWH points on </a:t>
            </a:r>
            <a:r>
              <a:rPr lang="en-US" b="1" i="0" dirty="0" smtClean="0">
                <a:ea typeface="+mn-lt"/>
                <a:cs typeface="+mn-lt"/>
              </a:rPr>
              <a:t>Open</a:t>
            </a:r>
            <a:r>
              <a:rPr lang="en-US" dirty="0" smtClean="0">
                <a:ea typeface="+mn-lt"/>
                <a:cs typeface="+mn-lt"/>
              </a:rPr>
              <a:t> architecture, software, and collaboration</a:t>
            </a:r>
            <a:r>
              <a:rPr lang="en-US" baseline="0" dirty="0" smtClean="0">
                <a:ea typeface="+mn-lt"/>
                <a:cs typeface="+mn-lt"/>
              </a:rPr>
              <a:t> </a:t>
            </a:r>
            <a:r>
              <a:rPr lang="en-US" dirty="0" smtClean="0"/>
              <a:t>provide a solid foundation.</a:t>
            </a:r>
          </a:p>
          <a:p>
            <a:pPr marL="742950" marR="0" lvl="1" indent="-285750" algn="l" defTabSz="914400" rtl="0" eaLnBrk="1" fontAlgn="auto" latinLnBrk="0" hangingPunct="1">
              <a:lnSpc>
                <a:spcPct val="100000"/>
              </a:lnSpc>
              <a:spcBef>
                <a:spcPts val="0"/>
              </a:spcBef>
              <a:spcAft>
                <a:spcPts val="0"/>
              </a:spcAft>
              <a:buClrTx/>
              <a:buSzTx/>
              <a:buFont typeface="Arial"/>
              <a:buChar char="•"/>
              <a:tabLst/>
              <a:defRPr/>
            </a:pPr>
            <a:r>
              <a:rPr lang="en-US" dirty="0" smtClean="0"/>
              <a:t>Distributed,</a:t>
            </a:r>
            <a:r>
              <a:rPr lang="en-US" baseline="0" dirty="0" smtClean="0"/>
              <a:t> </a:t>
            </a:r>
            <a:r>
              <a:rPr lang="en-US" baseline="0" dirty="0" err="1" smtClean="0"/>
              <a:t>multipeer</a:t>
            </a:r>
            <a:r>
              <a:rPr lang="en-US" baseline="0" dirty="0" smtClean="0"/>
              <a:t> infrastructure</a:t>
            </a:r>
            <a:endParaRPr lang="it-IT" dirty="0"/>
          </a:p>
          <a:p>
            <a:pPr marL="285750" marR="0" lvl="2" indent="-285750" algn="l" defTabSz="914400" rtl="0" eaLnBrk="1" fontAlgn="auto" latinLnBrk="0" hangingPunct="1">
              <a:lnSpc>
                <a:spcPct val="100000"/>
              </a:lnSpc>
              <a:spcBef>
                <a:spcPts val="0"/>
              </a:spcBef>
              <a:spcAft>
                <a:spcPts val="0"/>
              </a:spcAft>
              <a:buClrTx/>
              <a:buSzTx/>
              <a:buFont typeface="Arial"/>
              <a:buChar char="•"/>
              <a:tabLst/>
              <a:defRPr/>
            </a:pPr>
            <a:r>
              <a:rPr lang="en-US" b="1" dirty="0"/>
              <a:t>traceability</a:t>
            </a:r>
            <a:r>
              <a:rPr lang="en-US" dirty="0"/>
              <a:t> : each software component will get a </a:t>
            </a:r>
            <a:r>
              <a:rPr lang="en-US" b="1" dirty="0"/>
              <a:t>unique</a:t>
            </a:r>
            <a:r>
              <a:rPr lang="en-US" dirty="0"/>
              <a:t> identifier that can be relied upon in the long </a:t>
            </a:r>
            <a:r>
              <a:rPr lang="en-US" dirty="0" smtClean="0"/>
              <a:t>term, </a:t>
            </a:r>
            <a:r>
              <a:rPr lang="en-US" dirty="0" smtClean="0">
                <a:ea typeface="+mn-lt"/>
                <a:cs typeface="+mn-lt"/>
              </a:rPr>
              <a:t>directly computed from the source code</a:t>
            </a:r>
            <a:endParaRPr lang="it-IT" dirty="0"/>
          </a:p>
          <a:p>
            <a:pPr marL="285750" indent="-285750">
              <a:buFont typeface="Arial"/>
              <a:buChar char="•"/>
            </a:pPr>
            <a:r>
              <a:rPr lang="en-US" b="1" dirty="0"/>
              <a:t>uniformity</a:t>
            </a:r>
            <a:r>
              <a:rPr lang="en-US" dirty="0"/>
              <a:t> : despite the great variety of origins, all of the source code collected in our archive will be accessed through the same uniform </a:t>
            </a:r>
            <a:r>
              <a:rPr lang="en-US" dirty="0" smtClean="0"/>
              <a:t>API/web interface</a:t>
            </a:r>
            <a:endParaRPr lang="it-IT" dirty="0"/>
          </a:p>
          <a:p>
            <a:endParaRPr lang="en-US" dirty="0">
              <a:cs typeface="Calibri"/>
            </a:endParaRPr>
          </a:p>
          <a:p>
            <a:endParaRPr lang="en-US" dirty="0">
              <a:cs typeface="Calibri"/>
            </a:endParaRPr>
          </a:p>
        </p:txBody>
      </p:sp>
      <p:sp>
        <p:nvSpPr>
          <p:cNvPr id="4" name="Segnaposto numero diapositiva 3"/>
          <p:cNvSpPr>
            <a:spLocks noGrp="1"/>
          </p:cNvSpPr>
          <p:nvPr>
            <p:ph type="sldNum" sz="quarter" idx="5"/>
          </p:nvPr>
        </p:nvSpPr>
        <p:spPr/>
        <p:txBody>
          <a:bodyPr/>
          <a:lstStyle/>
          <a:p>
            <a:fld id="{EF0042FB-0940-404D-B070-EDF29C6B0AEC}" type="slidenum">
              <a:rPr lang="it-IT"/>
              <a:t>8</a:t>
            </a:fld>
            <a:endParaRPr lang="it-IT"/>
          </a:p>
        </p:txBody>
      </p:sp>
    </p:spTree>
    <p:extLst>
      <p:ext uri="{BB962C8B-B14F-4D97-AF65-F5344CB8AC3E}">
        <p14:creationId xmlns:p14="http://schemas.microsoft.com/office/powerpoint/2010/main" val="1771035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How do you go at collecting source code? Here are some possibilities: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Left part: off limits, for now.</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Up-right quadrant: SWH up to now, it sends out spiders and ingests whatever it finds (bot</a:t>
            </a:r>
            <a:r>
              <a:rPr lang="en-GB" sz="1200" kern="1200" dirty="0" smtClean="0">
                <a:solidFill>
                  <a:schemeClr val="tx1"/>
                </a:solidFill>
                <a:effectLst/>
                <a:latin typeface="+mn-lt"/>
                <a:ea typeface="+mn-ea"/>
                <a:cs typeface="+mn-cs"/>
              </a:rPr>
              <a:t>s?)</a:t>
            </a:r>
          </a:p>
          <a:p>
            <a:r>
              <a:rPr lang="en-US" sz="1200" kern="1200" dirty="0" smtClean="0">
                <a:solidFill>
                  <a:schemeClr val="tx1"/>
                </a:solidFill>
                <a:effectLst/>
                <a:latin typeface="+mn-lt"/>
                <a:ea typeface="+mn-ea"/>
                <a:cs typeface="+mn-cs"/>
              </a:rPr>
              <a:t>Low-right quadrant: SWHAP</a:t>
            </a:r>
            <a:endParaRPr lang="en-GB" sz="1200" kern="1200" dirty="0" smtClean="0">
              <a:solidFill>
                <a:schemeClr val="tx1"/>
              </a:solidFill>
              <a:effectLst/>
              <a:latin typeface="+mn-lt"/>
              <a:ea typeface="+mn-ea"/>
              <a:cs typeface="+mn-cs"/>
            </a:endParaRPr>
          </a:p>
          <a:p>
            <a:r>
              <a:rPr lang="en-US" dirty="0" smtClean="0">
                <a:cs typeface="Calibri"/>
              </a:rPr>
              <a:t>In </a:t>
            </a:r>
            <a:r>
              <a:rPr lang="en-US" dirty="0">
                <a:cs typeface="Calibri"/>
              </a:rPr>
              <a:t>which sense, embargo? Who is putting it in place?</a:t>
            </a:r>
          </a:p>
        </p:txBody>
      </p:sp>
      <p:sp>
        <p:nvSpPr>
          <p:cNvPr id="4" name="Segnaposto numero diapositiva 3"/>
          <p:cNvSpPr>
            <a:spLocks noGrp="1"/>
          </p:cNvSpPr>
          <p:nvPr>
            <p:ph type="sldNum" sz="quarter" idx="5"/>
          </p:nvPr>
        </p:nvSpPr>
        <p:spPr/>
        <p:txBody>
          <a:bodyPr/>
          <a:lstStyle/>
          <a:p>
            <a:fld id="{EF0042FB-0940-404D-B070-EDF29C6B0AEC}" type="slidenum">
              <a:rPr lang="it-IT"/>
              <a:t>9</a:t>
            </a:fld>
            <a:endParaRPr lang="it-IT"/>
          </a:p>
        </p:txBody>
      </p:sp>
    </p:spTree>
    <p:extLst>
      <p:ext uri="{BB962C8B-B14F-4D97-AF65-F5344CB8AC3E}">
        <p14:creationId xmlns:p14="http://schemas.microsoft.com/office/powerpoint/2010/main" val="291130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48194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95892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95321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82781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7088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smtClean="0"/>
              <a:t>October 28</a:t>
            </a:r>
            <a:endParaRPr lang="en-US"/>
          </a:p>
        </p:txBody>
      </p:sp>
      <p:sp>
        <p:nvSpPr>
          <p:cNvPr id="6" name="Footer Placeholder 5"/>
          <p:cNvSpPr>
            <a:spLocks noGrp="1"/>
          </p:cNvSpPr>
          <p:nvPr>
            <p:ph type="ftr" sz="quarter" idx="11"/>
          </p:nvPr>
        </p:nvSpPr>
        <p:spPr/>
        <p:txBody>
          <a:bodyPr/>
          <a:lstStyle/>
          <a:p>
            <a:r>
              <a:rPr lang="en-US" smtClean="0"/>
              <a:t>HaPoC '19 - Bergamo</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2518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smtClean="0"/>
              <a:t>October 28</a:t>
            </a:r>
            <a:endParaRPr lang="en-US"/>
          </a:p>
        </p:txBody>
      </p:sp>
      <p:sp>
        <p:nvSpPr>
          <p:cNvPr id="8" name="Footer Placeholder 7"/>
          <p:cNvSpPr>
            <a:spLocks noGrp="1"/>
          </p:cNvSpPr>
          <p:nvPr>
            <p:ph type="ftr" sz="quarter" idx="11"/>
          </p:nvPr>
        </p:nvSpPr>
        <p:spPr/>
        <p:txBody>
          <a:bodyPr/>
          <a:lstStyle/>
          <a:p>
            <a:r>
              <a:rPr lang="en-US" smtClean="0"/>
              <a:t>HaPoC '19 - Bergamo</a:t>
            </a:r>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4101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smtClean="0"/>
              <a:t>October 28</a:t>
            </a:r>
            <a:endParaRPr lang="en-US"/>
          </a:p>
        </p:txBody>
      </p:sp>
      <p:sp>
        <p:nvSpPr>
          <p:cNvPr id="4" name="Footer Placeholder 3"/>
          <p:cNvSpPr>
            <a:spLocks noGrp="1"/>
          </p:cNvSpPr>
          <p:nvPr>
            <p:ph type="ftr" sz="quarter" idx="11"/>
          </p:nvPr>
        </p:nvSpPr>
        <p:spPr/>
        <p:txBody>
          <a:bodyPr/>
          <a:lstStyle/>
          <a:p>
            <a:r>
              <a:rPr lang="en-US" smtClean="0"/>
              <a:t>HaPoC '19 - Bergamo</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02665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October 28</a:t>
            </a:r>
            <a:endParaRPr lang="en-US"/>
          </a:p>
        </p:txBody>
      </p:sp>
      <p:sp>
        <p:nvSpPr>
          <p:cNvPr id="3" name="Footer Placeholder 2"/>
          <p:cNvSpPr>
            <a:spLocks noGrp="1"/>
          </p:cNvSpPr>
          <p:nvPr>
            <p:ph type="ftr" sz="quarter" idx="11"/>
          </p:nvPr>
        </p:nvSpPr>
        <p:spPr/>
        <p:txBody>
          <a:bodyPr/>
          <a:lstStyle/>
          <a:p>
            <a:r>
              <a:rPr lang="en-US" smtClean="0"/>
              <a:t>HaPoC '19 - Bergamo</a:t>
            </a:r>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41719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October 28</a:t>
            </a:r>
            <a:endParaRPr lang="en-US"/>
          </a:p>
        </p:txBody>
      </p:sp>
      <p:sp>
        <p:nvSpPr>
          <p:cNvPr id="6" name="Footer Placeholder 5"/>
          <p:cNvSpPr>
            <a:spLocks noGrp="1"/>
          </p:cNvSpPr>
          <p:nvPr>
            <p:ph type="ftr" sz="quarter" idx="11"/>
          </p:nvPr>
        </p:nvSpPr>
        <p:spPr/>
        <p:txBody>
          <a:bodyPr/>
          <a:lstStyle/>
          <a:p>
            <a:r>
              <a:rPr lang="en-US" smtClean="0"/>
              <a:t>HaPoC '19 - Bergamo</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98302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October 28</a:t>
            </a:r>
            <a:endParaRPr lang="en-US"/>
          </a:p>
        </p:txBody>
      </p:sp>
      <p:sp>
        <p:nvSpPr>
          <p:cNvPr id="6" name="Footer Placeholder 5"/>
          <p:cNvSpPr>
            <a:spLocks noGrp="1"/>
          </p:cNvSpPr>
          <p:nvPr>
            <p:ph type="ftr" sz="quarter" idx="11"/>
          </p:nvPr>
        </p:nvSpPr>
        <p:spPr/>
        <p:txBody>
          <a:bodyPr/>
          <a:lstStyle/>
          <a:p>
            <a:r>
              <a:rPr lang="en-US" smtClean="0"/>
              <a:t>HaPoC '19 - Bergamo</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07858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28</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HaPoC '19 - Bergamo</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67558843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github.com/SoftwareHeritage/swhapguide" TargetMode="External"/><Relationship Id="rId4" Type="http://schemas.openxmlformats.org/officeDocument/2006/relationships/hyperlink" Target="https://github.com/Unipisa/SWHAP-TEMPLAT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github.com/dspinellis/unix-history-repo"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www.softwareheritage.org/" TargetMode="External"/><Relationship Id="rId4" Type="http://schemas.openxmlformats.org/officeDocument/2006/relationships/hyperlink" Target="https://en.unesco.org/foss/paris-call-software-source-cod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softwareheritage.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github.com/Unipisa/SWHAPPE/blob/master/catalogue.md" TargetMode="External"/><Relationship Id="rId5" Type="http://schemas.openxmlformats.org/officeDocument/2006/relationships/hyperlink" Target="https://github.com/Unipisa/SWHAPPE" TargetMode="External"/><Relationship Id="rId4" Type="http://schemas.openxmlformats.org/officeDocument/2006/relationships/hyperlink" Target="https://www.softwareheritage.org/swha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CA1DDB-CB89-46B7-9600-A81EDA685EA8}"/>
              </a:ext>
            </a:extLst>
          </p:cNvPr>
          <p:cNvSpPr>
            <a:spLocks noGrp="1"/>
          </p:cNvSpPr>
          <p:nvPr>
            <p:ph type="ctrTitle"/>
          </p:nvPr>
        </p:nvSpPr>
        <p:spPr>
          <a:xfrm>
            <a:off x="685800" y="783696"/>
            <a:ext cx="7772400" cy="2387600"/>
          </a:xfrm>
        </p:spPr>
        <p:txBody>
          <a:bodyPr>
            <a:normAutofit fontScale="90000"/>
          </a:bodyPr>
          <a:lstStyle/>
          <a:p>
            <a:r>
              <a:rPr lang="en-GB">
                <a:ea typeface="+mj-lt"/>
                <a:cs typeface="+mj-lt"/>
              </a:rPr>
              <a:t>Saving </a:t>
            </a:r>
            <a:r>
              <a:rPr lang="en-GB"/>
              <a:t/>
            </a:r>
            <a:br>
              <a:rPr lang="en-GB"/>
            </a:br>
            <a:r>
              <a:rPr lang="en-GB">
                <a:ea typeface="+mj-lt"/>
                <a:cs typeface="+mj-lt"/>
              </a:rPr>
              <a:t>the Software Heritage</a:t>
            </a:r>
            <a:br>
              <a:rPr lang="en-GB">
                <a:ea typeface="+mj-lt"/>
                <a:cs typeface="+mj-lt"/>
              </a:rPr>
            </a:br>
            <a:r>
              <a:rPr lang="en-GB">
                <a:ea typeface="+mj-lt"/>
                <a:cs typeface="+mj-lt"/>
              </a:rPr>
              <a:t>- the process -</a:t>
            </a:r>
            <a:endParaRPr lang="en-GB">
              <a:cs typeface="Calibri Light"/>
            </a:endParaRPr>
          </a:p>
        </p:txBody>
      </p:sp>
      <p:sp>
        <p:nvSpPr>
          <p:cNvPr id="3" name="Sottotitolo 2">
            <a:extLst>
              <a:ext uri="{FF2B5EF4-FFF2-40B4-BE49-F238E27FC236}">
                <a16:creationId xmlns:a16="http://schemas.microsoft.com/office/drawing/2014/main" id="{41D9D797-7213-4463-B258-91FF33C908F7}"/>
              </a:ext>
            </a:extLst>
          </p:cNvPr>
          <p:cNvSpPr>
            <a:spLocks noGrp="1"/>
          </p:cNvSpPr>
          <p:nvPr>
            <p:ph type="subTitle" idx="1"/>
          </p:nvPr>
        </p:nvSpPr>
        <p:spPr>
          <a:xfrm>
            <a:off x="1143000" y="3602038"/>
            <a:ext cx="6858000" cy="2615317"/>
          </a:xfrm>
        </p:spPr>
        <p:txBody>
          <a:bodyPr vert="horz" lIns="91440" tIns="45720" rIns="91440" bIns="45720" rtlCol="0" anchor="t">
            <a:normAutofit/>
          </a:bodyPr>
          <a:lstStyle/>
          <a:p>
            <a:r>
              <a:rPr lang="en-GB">
                <a:cs typeface="Calibri"/>
              </a:rPr>
              <a:t>Laura Bussi</a:t>
            </a:r>
            <a:r>
              <a:rPr lang="en-GB" baseline="30000">
                <a:cs typeface="Calibri"/>
              </a:rPr>
              <a:t>1,2</a:t>
            </a:r>
          </a:p>
          <a:p>
            <a:r>
              <a:rPr lang="en-GB">
                <a:cs typeface="Calibri"/>
              </a:rPr>
              <a:t>Roberto Di Cosmo</a:t>
            </a:r>
            <a:r>
              <a:rPr lang="en-GB" baseline="30000">
                <a:ea typeface="+mn-lt"/>
                <a:cs typeface="+mn-lt"/>
              </a:rPr>
              <a:t>2</a:t>
            </a:r>
          </a:p>
          <a:p>
            <a:r>
              <a:rPr lang="en-GB">
                <a:cs typeface="Calibri"/>
              </a:rPr>
              <a:t>Carlo Montangero</a:t>
            </a:r>
            <a:r>
              <a:rPr lang="en-GB" baseline="30000">
                <a:ea typeface="+mn-lt"/>
                <a:cs typeface="+mn-lt"/>
              </a:rPr>
              <a:t>1</a:t>
            </a:r>
          </a:p>
          <a:p>
            <a:r>
              <a:rPr lang="en-GB">
                <a:cs typeface="Calibri"/>
              </a:rPr>
              <a:t>Guido Scatena</a:t>
            </a:r>
            <a:r>
              <a:rPr lang="en-GB" baseline="30000">
                <a:ea typeface="+mn-lt"/>
                <a:cs typeface="+mn-lt"/>
              </a:rPr>
              <a:t>1</a:t>
            </a:r>
          </a:p>
          <a:p>
            <a:r>
              <a:rPr lang="en-GB" baseline="30000">
                <a:cs typeface="Calibri"/>
              </a:rPr>
              <a:t>1</a:t>
            </a:r>
            <a:r>
              <a:rPr lang="en-GB" sz="2000">
                <a:cs typeface="Calibri"/>
              </a:rPr>
              <a:t>Department of Computer Science, University of Pisa</a:t>
            </a:r>
          </a:p>
          <a:p>
            <a:r>
              <a:rPr lang="en-GB" sz="2000" baseline="30000">
                <a:ea typeface="+mn-lt"/>
                <a:cs typeface="+mn-lt"/>
              </a:rPr>
              <a:t>2</a:t>
            </a:r>
            <a:r>
              <a:rPr lang="en-GB" sz="2000">
                <a:ea typeface="+mn-lt"/>
                <a:cs typeface="+mn-lt"/>
              </a:rPr>
              <a:t>Software Heritage</a:t>
            </a:r>
            <a:endParaRPr lang="en-US" sz="2000">
              <a:ea typeface="+mn-lt"/>
              <a:cs typeface="+mn-lt"/>
            </a:endParaRPr>
          </a:p>
          <a:p>
            <a:endParaRPr lang="en-GB" sz="2000" dirty="0">
              <a:cs typeface="Calibri"/>
            </a:endParaRPr>
          </a:p>
        </p:txBody>
      </p:sp>
    </p:spTree>
    <p:extLst>
      <p:ext uri="{BB962C8B-B14F-4D97-AF65-F5344CB8AC3E}">
        <p14:creationId xmlns:p14="http://schemas.microsoft.com/office/powerpoint/2010/main" val="1081332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lstStyle/>
          <a:p>
            <a:pPr algn="ctr">
              <a:spcBef>
                <a:spcPts val="1000"/>
              </a:spcBef>
            </a:pPr>
            <a:r>
              <a:rPr lang="en-GB">
                <a:ea typeface="+mj-lt"/>
                <a:cs typeface="+mj-lt"/>
              </a:rPr>
              <a:t>Software Heritage, as of Oct. 2019</a:t>
            </a:r>
            <a:endParaRPr lang="it-IT">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a:xfrm>
            <a:off x="628650" y="1683385"/>
            <a:ext cx="7886700" cy="4351338"/>
          </a:xfrm>
        </p:spPr>
        <p:txBody>
          <a:bodyPr vert="horz" lIns="91440" tIns="45720" rIns="91440" bIns="45720" rtlCol="0" anchor="t">
            <a:normAutofit/>
          </a:bodyPr>
          <a:lstStyle/>
          <a:p>
            <a:r>
              <a:rPr lang="en-GB" dirty="0">
                <a:cs typeface="Calibri"/>
              </a:rPr>
              <a:t>Harvested </a:t>
            </a:r>
            <a:r>
              <a:rPr lang="en-GB" dirty="0" smtClean="0">
                <a:cs typeface="Calibri"/>
              </a:rPr>
              <a:t>code</a:t>
            </a:r>
            <a:endParaRPr lang="it-IT" dirty="0">
              <a:cs typeface="Calibri"/>
            </a:endParaRPr>
          </a:p>
          <a:p>
            <a:pPr lvl="1"/>
            <a:r>
              <a:rPr lang="en-GB" dirty="0">
                <a:cs typeface="Calibri"/>
              </a:rPr>
              <a:t>90,860,137 projects</a:t>
            </a:r>
            <a:endParaRPr lang="it-IT" dirty="0">
              <a:cs typeface="Calibri"/>
            </a:endParaRPr>
          </a:p>
          <a:p>
            <a:pPr lvl="1"/>
            <a:r>
              <a:rPr lang="en-GB" dirty="0">
                <a:cs typeface="Calibri"/>
              </a:rPr>
              <a:t>6,317,723,261 source files</a:t>
            </a:r>
          </a:p>
          <a:p>
            <a:pPr lvl="1"/>
            <a:r>
              <a:rPr lang="en-GB" dirty="0">
                <a:cs typeface="Calibri"/>
              </a:rPr>
              <a:t>1,394,141,708 </a:t>
            </a:r>
            <a:r>
              <a:rPr lang="en-GB" i="1" dirty="0">
                <a:cs typeface="Calibri"/>
              </a:rPr>
              <a:t>commits</a:t>
            </a:r>
          </a:p>
          <a:p>
            <a:r>
              <a:rPr lang="en-GB" dirty="0" smtClean="0">
                <a:ea typeface="+mn-lt"/>
                <a:cs typeface="+mn-lt"/>
              </a:rPr>
              <a:t>Infrastructure</a:t>
            </a:r>
            <a:endParaRPr lang="en-GB" dirty="0">
              <a:ea typeface="+mn-lt"/>
              <a:cs typeface="+mn-lt"/>
            </a:endParaRPr>
          </a:p>
          <a:p>
            <a:pPr lvl="1"/>
            <a:r>
              <a:rPr lang="en-GB" dirty="0" smtClean="0">
                <a:cs typeface="Calibri"/>
              </a:rPr>
              <a:t>Main</a:t>
            </a:r>
            <a:r>
              <a:rPr lang="en-GB" dirty="0" smtClean="0">
                <a:ea typeface="+mn-lt"/>
                <a:cs typeface="+mn-lt"/>
              </a:rPr>
              <a:t> </a:t>
            </a:r>
            <a:r>
              <a:rPr lang="en-GB" dirty="0">
                <a:ea typeface="+mn-lt"/>
                <a:cs typeface="+mn-lt"/>
              </a:rPr>
              <a:t>code </a:t>
            </a:r>
            <a:r>
              <a:rPr lang="en-GB" dirty="0" smtClean="0">
                <a:ea typeface="+mn-lt"/>
                <a:cs typeface="+mn-lt"/>
              </a:rPr>
              <a:t>repository </a:t>
            </a:r>
            <a:r>
              <a:rPr lang="en-GB" dirty="0" smtClean="0">
                <a:cs typeface="Calibri"/>
              </a:rPr>
              <a:t>at </a:t>
            </a:r>
            <a:r>
              <a:rPr lang="en-GB" dirty="0">
                <a:cs typeface="Calibri"/>
              </a:rPr>
              <a:t>INRIA in Paris</a:t>
            </a:r>
          </a:p>
          <a:p>
            <a:pPr lvl="1"/>
            <a:r>
              <a:rPr lang="en-GB" dirty="0">
                <a:cs typeface="Calibri"/>
              </a:rPr>
              <a:t>Mirror in </a:t>
            </a:r>
            <a:r>
              <a:rPr lang="en-GB" dirty="0" smtClean="0">
                <a:cs typeface="Calibri"/>
              </a:rPr>
              <a:t>ENEA </a:t>
            </a:r>
            <a:r>
              <a:rPr lang="en-GB" dirty="0">
                <a:cs typeface="Calibri"/>
              </a:rPr>
              <a:t>in </a:t>
            </a:r>
            <a:r>
              <a:rPr lang="en-GB" dirty="0" smtClean="0">
                <a:cs typeface="Calibri"/>
              </a:rPr>
              <a:t>Bologna </a:t>
            </a:r>
            <a:r>
              <a:rPr lang="it-IT" dirty="0" smtClean="0">
                <a:cs typeface="Calibri"/>
              </a:rPr>
              <a:t>– </a:t>
            </a:r>
            <a:r>
              <a:rPr lang="it-IT" dirty="0" err="1" smtClean="0">
                <a:cs typeface="Calibri"/>
              </a:rPr>
              <a:t>announced</a:t>
            </a:r>
            <a:r>
              <a:rPr lang="it-IT" dirty="0" smtClean="0">
                <a:cs typeface="Calibri"/>
              </a:rPr>
              <a:t> on </a:t>
            </a:r>
            <a:r>
              <a:rPr lang="it-IT" dirty="0" err="1" smtClean="0">
                <a:cs typeface="Calibri"/>
              </a:rPr>
              <a:t>Oct</a:t>
            </a:r>
            <a:r>
              <a:rPr lang="it-IT" dirty="0" smtClean="0">
                <a:cs typeface="Calibri"/>
              </a:rPr>
              <a:t>. 24</a:t>
            </a:r>
            <a:endParaRPr lang="en-GB" dirty="0">
              <a:cs typeface="Calibri"/>
            </a:endParaRPr>
          </a:p>
          <a:p>
            <a:r>
              <a:rPr lang="en-GB" dirty="0">
                <a:cs typeface="Calibri"/>
              </a:rPr>
              <a:t>Partnership with UNESCO</a:t>
            </a:r>
          </a:p>
          <a:p>
            <a:r>
              <a:rPr lang="en-GB" dirty="0">
                <a:cs typeface="Calibri"/>
              </a:rPr>
              <a:t>Sponsored by Intel, Microsoft, Google, GitHub, ...</a:t>
            </a:r>
          </a:p>
          <a:p>
            <a:pPr lvl="1"/>
            <a:endParaRPr lang="en-GB" dirty="0">
              <a:cs typeface="Calibri"/>
            </a:endParaRPr>
          </a:p>
          <a:p>
            <a:pPr lvl="1"/>
            <a:endParaRPr lang="en-GB" i="1" dirty="0">
              <a:cs typeface="Calibri"/>
            </a:endParaRPr>
          </a:p>
          <a:p>
            <a:endParaRPr lang="en-GB" i="1" dirty="0">
              <a:cs typeface="Calibri"/>
            </a:endParaRPr>
          </a:p>
          <a:p>
            <a:endParaRPr lang="en-GB" i="1" dirty="0">
              <a:cs typeface="Calibri"/>
            </a:endParaRPr>
          </a:p>
          <a:p>
            <a:pPr marL="0" indent="0">
              <a:lnSpc>
                <a:spcPct val="100000"/>
              </a:lnSpc>
              <a:spcBef>
                <a:spcPts val="0"/>
              </a:spcBef>
              <a:buNone/>
            </a:pPr>
            <a:endParaRPr lang="en-US" dirty="0">
              <a:cs typeface="Calibri"/>
            </a:endParaRPr>
          </a:p>
          <a:p>
            <a:pPr marL="0" indent="0">
              <a:buNone/>
            </a:pPr>
            <a:endParaRPr lang="en-GB" i="1" dirty="0">
              <a:cs typeface="Calibri"/>
            </a:endParaRPr>
          </a:p>
          <a:p>
            <a:endParaRPr lang="en-GB" i="1" dirty="0">
              <a:cs typeface="Calibri"/>
            </a:endParaRPr>
          </a:p>
          <a:p>
            <a:endParaRPr lang="en-GB" dirty="0">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10</a:t>
            </a:fld>
            <a:endParaRPr lang="en-US"/>
          </a:p>
        </p:txBody>
      </p:sp>
    </p:spTree>
    <p:extLst>
      <p:ext uri="{BB962C8B-B14F-4D97-AF65-F5344CB8AC3E}">
        <p14:creationId xmlns:p14="http://schemas.microsoft.com/office/powerpoint/2010/main" val="421316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628650" y="365126"/>
            <a:ext cx="7886700" cy="1325563"/>
          </a:xfrm>
        </p:spPr>
        <p:txBody>
          <a:bodyPr/>
          <a:lstStyle/>
          <a:p>
            <a:r>
              <a:rPr lang="en-GB">
                <a:cs typeface="Calibri Light"/>
              </a:rPr>
              <a:t>Roadmap</a:t>
            </a:r>
            <a:endParaRPr lang="en-GB">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r>
              <a:rPr lang="en-GB" dirty="0">
                <a:solidFill>
                  <a:schemeClr val="bg1">
                    <a:lumMod val="85000"/>
                  </a:schemeClr>
                </a:solidFill>
                <a:cs typeface="Calibri"/>
              </a:rPr>
              <a:t>Prologue</a:t>
            </a:r>
            <a:endParaRPr lang="it-IT" dirty="0">
              <a:solidFill>
                <a:schemeClr val="bg1">
                  <a:lumMod val="85000"/>
                </a:schemeClr>
              </a:solidFill>
            </a:endParaRPr>
          </a:p>
          <a:p>
            <a:r>
              <a:rPr lang="en-GB" dirty="0">
                <a:solidFill>
                  <a:schemeClr val="bg1">
                    <a:lumMod val="85000"/>
                  </a:schemeClr>
                </a:solidFill>
                <a:cs typeface="Calibri"/>
              </a:rPr>
              <a:t>The context: Software Heritage</a:t>
            </a:r>
          </a:p>
          <a:p>
            <a:r>
              <a:rPr lang="en-GB" dirty="0">
                <a:cs typeface="Calibri"/>
              </a:rPr>
              <a:t>SWHAP: </a:t>
            </a:r>
            <a:r>
              <a:rPr lang="en-GB" dirty="0">
                <a:ea typeface="+mn-lt"/>
                <a:cs typeface="+mn-lt"/>
              </a:rPr>
              <a:t>The SWH Acquisition Process</a:t>
            </a:r>
            <a:endParaRPr lang="en-US" dirty="0">
              <a:ea typeface="+mn-lt"/>
              <a:cs typeface="+mn-lt"/>
            </a:endParaRPr>
          </a:p>
          <a:p>
            <a:pPr lvl="1"/>
            <a:r>
              <a:rPr lang="en-GB" dirty="0">
                <a:ea typeface="+mn-lt"/>
                <a:cs typeface="+mn-lt"/>
              </a:rPr>
              <a:t>Where we sketch our proposal </a:t>
            </a:r>
            <a:r>
              <a:rPr lang="en-GB" dirty="0" smtClean="0">
                <a:ea typeface="+mn-lt"/>
                <a:cs typeface="+mn-lt"/>
              </a:rPr>
              <a:t>for </a:t>
            </a:r>
            <a:r>
              <a:rPr lang="en-GB" dirty="0">
                <a:ea typeface="+mn-lt"/>
                <a:cs typeface="+mn-lt"/>
              </a:rPr>
              <a:t>software archaeology</a:t>
            </a:r>
            <a:endParaRPr lang="en-US" dirty="0">
              <a:ea typeface="+mn-lt"/>
              <a:cs typeface="+mn-lt"/>
            </a:endParaRPr>
          </a:p>
          <a:p>
            <a:r>
              <a:rPr lang="en-GB" dirty="0">
                <a:solidFill>
                  <a:schemeClr val="bg1">
                    <a:lumMod val="85000"/>
                  </a:schemeClr>
                </a:solidFill>
                <a:cs typeface="Calibri"/>
              </a:rPr>
              <a:t>SWHAPPE: </a:t>
            </a:r>
            <a:r>
              <a:rPr lang="en-GB" dirty="0">
                <a:solidFill>
                  <a:schemeClr val="bg1">
                    <a:lumMod val="85000"/>
                  </a:schemeClr>
                </a:solidFill>
                <a:ea typeface="+mn-lt"/>
                <a:cs typeface="+mn-lt"/>
              </a:rPr>
              <a:t>Concrete support to the acquisition</a:t>
            </a:r>
            <a:endParaRPr lang="en-US" dirty="0">
              <a:solidFill>
                <a:schemeClr val="bg1">
                  <a:lumMod val="85000"/>
                </a:schemeClr>
              </a:solidFill>
              <a:ea typeface="+mn-lt"/>
              <a:cs typeface="+mn-lt"/>
            </a:endParaRPr>
          </a:p>
          <a:p>
            <a:r>
              <a:rPr lang="en-GB" dirty="0">
                <a:solidFill>
                  <a:schemeClr val="bg1">
                    <a:lumMod val="75000"/>
                  </a:schemeClr>
                </a:solidFill>
                <a:ea typeface="+mn-lt"/>
                <a:cs typeface="+mn-lt"/>
              </a:rPr>
              <a:t>Epilogue</a:t>
            </a:r>
            <a:endParaRPr lang="en-GB" dirty="0">
              <a:solidFill>
                <a:schemeClr val="bg1">
                  <a:lumMod val="75000"/>
                </a:schemeClr>
              </a:solidFill>
              <a:cs typeface="Calibri"/>
            </a:endParaRPr>
          </a:p>
          <a:p>
            <a:endParaRPr lang="en-GB" dirty="0">
              <a:solidFill>
                <a:schemeClr val="bg1">
                  <a:lumMod val="85000"/>
                </a:schemeClr>
              </a:solidFill>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11</a:t>
            </a:fld>
            <a:endParaRPr lang="en-US"/>
          </a:p>
        </p:txBody>
      </p:sp>
    </p:spTree>
    <p:extLst>
      <p:ext uri="{BB962C8B-B14F-4D97-AF65-F5344CB8AC3E}">
        <p14:creationId xmlns:p14="http://schemas.microsoft.com/office/powerpoint/2010/main" val="2799055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p:txBody>
          <a:bodyPr>
            <a:normAutofit/>
          </a:bodyPr>
          <a:lstStyle/>
          <a:p>
            <a:r>
              <a:rPr lang="en-GB">
                <a:ea typeface="+mj-lt"/>
                <a:cs typeface="+mj-lt"/>
              </a:rPr>
              <a:t>A naïf view of archeologists' work</a:t>
            </a:r>
            <a:endParaRPr lang="it-IT">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sz="half" idx="1"/>
          </p:nvPr>
        </p:nvSpPr>
        <p:spPr/>
        <p:txBody>
          <a:bodyPr vert="horz" lIns="91440" tIns="45720" rIns="91440" bIns="45720" rtlCol="0" anchor="t">
            <a:normAutofit/>
          </a:bodyPr>
          <a:lstStyle/>
          <a:p>
            <a:r>
              <a:rPr lang="en-GB">
                <a:ea typeface="+mn-lt"/>
                <a:cs typeface="+mn-lt"/>
              </a:rPr>
              <a:t>First, on site, they collect and identify the finds. </a:t>
            </a:r>
            <a:endParaRPr lang="it-IT">
              <a:ea typeface="+mn-lt"/>
              <a:cs typeface="+mn-lt"/>
            </a:endParaRPr>
          </a:p>
          <a:p>
            <a:r>
              <a:rPr lang="en-GB">
                <a:ea typeface="+mn-lt"/>
                <a:cs typeface="+mn-lt"/>
              </a:rPr>
              <a:t>Then, in the museum, they safely store, curate, and exhibit them. </a:t>
            </a:r>
            <a:endParaRPr lang="it-IT">
              <a:ea typeface="+mn-lt"/>
              <a:cs typeface="+mn-lt"/>
            </a:endParaRPr>
          </a:p>
          <a:p>
            <a:r>
              <a:rPr lang="en-GB">
                <a:ea typeface="+mn-lt"/>
                <a:cs typeface="+mn-lt"/>
              </a:rPr>
              <a:t>Often, they come back on site for a new campaign.</a:t>
            </a:r>
            <a:endParaRPr lang="it-IT">
              <a:cs typeface="Calibri"/>
            </a:endParaRPr>
          </a:p>
        </p:txBody>
      </p:sp>
      <p:pic>
        <p:nvPicPr>
          <p:cNvPr id="5" name="Immagine 5" descr="Immagine che contiene persona, esterni, arancia, uomo&#10;&#10;Descrizione generata con affidabilità molto elevata">
            <a:extLst>
              <a:ext uri="{FF2B5EF4-FFF2-40B4-BE49-F238E27FC236}">
                <a16:creationId xmlns:a16="http://schemas.microsoft.com/office/drawing/2014/main" id="{5A0DD0DD-2286-4EA5-B348-80B484316031}"/>
              </a:ext>
            </a:extLst>
          </p:cNvPr>
          <p:cNvPicPr>
            <a:picLocks noGrp="1" noChangeAspect="1"/>
          </p:cNvPicPr>
          <p:nvPr>
            <p:ph sz="half" idx="2"/>
          </p:nvPr>
        </p:nvPicPr>
        <p:blipFill>
          <a:blip r:embed="rId3"/>
          <a:stretch>
            <a:fillRect/>
          </a:stretch>
        </p:blipFill>
        <p:spPr>
          <a:xfrm>
            <a:off x="5121096" y="1825625"/>
            <a:ext cx="2902308" cy="4351338"/>
          </a:xfrm>
        </p:spPr>
      </p:pic>
      <p:sp>
        <p:nvSpPr>
          <p:cNvPr id="4" name="Date Placeholder 3"/>
          <p:cNvSpPr>
            <a:spLocks noGrp="1"/>
          </p:cNvSpPr>
          <p:nvPr>
            <p:ph type="dt" sz="half" idx="10"/>
          </p:nvPr>
        </p:nvSpPr>
        <p:spPr/>
        <p:txBody>
          <a:bodyPr/>
          <a:lstStyle/>
          <a:p>
            <a:r>
              <a:rPr lang="en-US" smtClean="0"/>
              <a:t>October 28</a:t>
            </a:r>
            <a:endParaRPr lang="en-US"/>
          </a:p>
        </p:txBody>
      </p:sp>
      <p:sp>
        <p:nvSpPr>
          <p:cNvPr id="6" name="Footer Placeholder 5"/>
          <p:cNvSpPr>
            <a:spLocks noGrp="1"/>
          </p:cNvSpPr>
          <p:nvPr>
            <p:ph type="ftr" sz="quarter" idx="11"/>
          </p:nvPr>
        </p:nvSpPr>
        <p:spPr/>
        <p:txBody>
          <a:bodyPr/>
          <a:lstStyle/>
          <a:p>
            <a:r>
              <a:rPr lang="en-US" smtClean="0"/>
              <a:t>HaPoC '19 - Bergamo</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12</a:t>
            </a:fld>
            <a:endParaRPr lang="en-US"/>
          </a:p>
        </p:txBody>
      </p:sp>
    </p:spTree>
    <p:extLst>
      <p:ext uri="{BB962C8B-B14F-4D97-AF65-F5344CB8AC3E}">
        <p14:creationId xmlns:p14="http://schemas.microsoft.com/office/powerpoint/2010/main" val="4123195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p:txBody>
          <a:bodyPr/>
          <a:lstStyle/>
          <a:p>
            <a:r>
              <a:rPr lang="en-GB">
                <a:cs typeface="Calibri Light"/>
              </a:rPr>
              <a:t>SWHAP: an overview</a:t>
            </a:r>
            <a:endParaRPr lang="en-GB">
              <a:ea typeface="+mj-lt"/>
              <a:cs typeface="+mj-lt"/>
            </a:endParaRPr>
          </a:p>
        </p:txBody>
      </p:sp>
      <p:pic>
        <p:nvPicPr>
          <p:cNvPr id="5" name="Immagine 5">
            <a:extLst>
              <a:ext uri="{FF2B5EF4-FFF2-40B4-BE49-F238E27FC236}">
                <a16:creationId xmlns:a16="http://schemas.microsoft.com/office/drawing/2014/main" id="{9FB9614C-4EC4-482B-87D1-2D7EDB29FC2C}"/>
              </a:ext>
            </a:extLst>
          </p:cNvPr>
          <p:cNvPicPr>
            <a:picLocks noChangeAspect="1"/>
          </p:cNvPicPr>
          <p:nvPr/>
        </p:nvPicPr>
        <p:blipFill>
          <a:blip r:embed="rId3"/>
          <a:stretch>
            <a:fillRect/>
          </a:stretch>
        </p:blipFill>
        <p:spPr>
          <a:xfrm>
            <a:off x="454325" y="1976499"/>
            <a:ext cx="8249728" cy="4112699"/>
          </a:xfrm>
          <a:prstGeom prst="rect">
            <a:avLst/>
          </a:prstGeom>
        </p:spPr>
      </p:pic>
      <p:sp>
        <p:nvSpPr>
          <p:cNvPr id="3" name="Date Placeholder 2"/>
          <p:cNvSpPr>
            <a:spLocks noGrp="1"/>
          </p:cNvSpPr>
          <p:nvPr>
            <p:ph type="dt" sz="half" idx="10"/>
          </p:nvPr>
        </p:nvSpPr>
        <p:spPr/>
        <p:txBody>
          <a:bodyPr/>
          <a:lstStyle/>
          <a:p>
            <a:r>
              <a:rPr lang="en-US" smtClean="0"/>
              <a:t>October 28</a:t>
            </a:r>
            <a:endParaRPr lang="en-US"/>
          </a:p>
        </p:txBody>
      </p:sp>
      <p:sp>
        <p:nvSpPr>
          <p:cNvPr id="4" name="Footer Placeholder 3"/>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13</a:t>
            </a:fld>
            <a:endParaRPr lang="en-US"/>
          </a:p>
        </p:txBody>
      </p:sp>
    </p:spTree>
    <p:extLst>
      <p:ext uri="{BB962C8B-B14F-4D97-AF65-F5344CB8AC3E}">
        <p14:creationId xmlns:p14="http://schemas.microsoft.com/office/powerpoint/2010/main" val="1210875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8" descr="Immagine che contiene testo&#10;&#10;Descrizione generata con affidabilità molto elevata">
            <a:extLst>
              <a:ext uri="{FF2B5EF4-FFF2-40B4-BE49-F238E27FC236}">
                <a16:creationId xmlns:a16="http://schemas.microsoft.com/office/drawing/2014/main" id="{FD1E3036-A6A6-4FDA-89E0-4EBDBBB72EA1}"/>
              </a:ext>
            </a:extLst>
          </p:cNvPr>
          <p:cNvPicPr>
            <a:picLocks noChangeAspect="1"/>
          </p:cNvPicPr>
          <p:nvPr/>
        </p:nvPicPr>
        <p:blipFill>
          <a:blip r:embed="rId3"/>
          <a:stretch>
            <a:fillRect/>
          </a:stretch>
        </p:blipFill>
        <p:spPr>
          <a:xfrm>
            <a:off x="3804249" y="457646"/>
            <a:ext cx="4799162" cy="2980972"/>
          </a:xfrm>
          <a:prstGeom prst="rect">
            <a:avLst/>
          </a:prstGeom>
        </p:spPr>
      </p:pic>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p:txBody>
          <a:bodyPr/>
          <a:lstStyle/>
          <a:p>
            <a:pPr>
              <a:spcBef>
                <a:spcPts val="1000"/>
              </a:spcBef>
            </a:pPr>
            <a:r>
              <a:rPr lang="en-GB">
                <a:cs typeface="Calibri Light"/>
              </a:rPr>
              <a:t>The deposited harvest, so far</a:t>
            </a: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pPr marL="0" indent="0">
              <a:buNone/>
            </a:pPr>
            <a:endParaRPr lang="en-GB" i="1">
              <a:cs typeface="Calibri"/>
            </a:endParaRPr>
          </a:p>
          <a:p>
            <a:endParaRPr lang="en-GB" i="1">
              <a:cs typeface="Calibri"/>
            </a:endParaRPr>
          </a:p>
          <a:p>
            <a:endParaRPr lang="en-GB">
              <a:cs typeface="Calibri"/>
            </a:endParaRPr>
          </a:p>
        </p:txBody>
      </p:sp>
      <p:sp>
        <p:nvSpPr>
          <p:cNvPr id="4" name="Segnaposto testo 3">
            <a:extLst>
              <a:ext uri="{FF2B5EF4-FFF2-40B4-BE49-F238E27FC236}">
                <a16:creationId xmlns:a16="http://schemas.microsoft.com/office/drawing/2014/main" id="{2D69A33B-C472-4D87-B5FB-F8FBF7416468}"/>
              </a:ext>
            </a:extLst>
          </p:cNvPr>
          <p:cNvSpPr>
            <a:spLocks noGrp="1"/>
          </p:cNvSpPr>
          <p:nvPr>
            <p:ph type="body" sz="half" idx="2"/>
          </p:nvPr>
        </p:nvSpPr>
        <p:spPr/>
        <p:txBody>
          <a:bodyPr vert="horz" lIns="91440" tIns="45720" rIns="91440" bIns="45720" rtlCol="0" anchor="t">
            <a:normAutofit/>
          </a:bodyPr>
          <a:lstStyle/>
          <a:p>
            <a:pPr marL="285750" indent="-285750">
              <a:buFont typeface="Arial"/>
              <a:buChar char="•"/>
            </a:pPr>
            <a:r>
              <a:rPr lang="en-GB" sz="2000">
                <a:ea typeface="+mn-lt"/>
                <a:cs typeface="+mn-lt"/>
              </a:rPr>
              <a:t>Softi, a small numerical exercise, CEP Fortran (1968)</a:t>
            </a:r>
          </a:p>
          <a:p>
            <a:pPr marL="285750" indent="-285750">
              <a:buFont typeface="Arial"/>
              <a:buChar char="•"/>
            </a:pPr>
            <a:r>
              <a:rPr lang="en-GB" sz="2000">
                <a:ea typeface="+mn-lt"/>
                <a:cs typeface="+mn-lt"/>
              </a:rPr>
              <a:t>TAUmus, TAU2 controller, IBM Fortran (70's)</a:t>
            </a:r>
          </a:p>
          <a:p>
            <a:pPr marL="285750" indent="-285750">
              <a:buFont typeface="Arial"/>
              <a:buChar char="•"/>
            </a:pPr>
            <a:r>
              <a:rPr lang="en-GB" sz="2000">
                <a:ea typeface="+mn-lt"/>
                <a:cs typeface="+mn-lt"/>
              </a:rPr>
              <a:t>CCM, customizable memory manager, C++ (1994)</a:t>
            </a:r>
          </a:p>
          <a:p>
            <a:pPr marL="285750" indent="-285750">
              <a:buFont typeface="Arial"/>
              <a:buChar char="•"/>
            </a:pPr>
            <a:r>
              <a:rPr lang="en-GB" sz="2000">
                <a:ea typeface="+mn-lt"/>
                <a:cs typeface="+mn-lt"/>
              </a:rPr>
              <a:t>OrbFit, </a:t>
            </a:r>
            <a:r>
              <a:rPr lang="en-GB" sz="2000">
                <a:cs typeface="Calibri"/>
              </a:rPr>
              <a:t>astronomy library, FORTRAN (current)</a:t>
            </a:r>
            <a:endParaRPr lang="en-GB" sz="2000">
              <a:ea typeface="+mn-lt"/>
              <a:cs typeface="+mn-lt"/>
            </a:endParaRPr>
          </a:p>
          <a:p>
            <a:pPr>
              <a:lnSpc>
                <a:spcPct val="100000"/>
              </a:lnSpc>
              <a:spcBef>
                <a:spcPts val="0"/>
              </a:spcBef>
            </a:pPr>
            <a:endParaRPr lang="en-US">
              <a:ea typeface="+mn-lt"/>
              <a:cs typeface="+mn-lt"/>
            </a:endParaRPr>
          </a:p>
          <a:p>
            <a:endParaRPr lang="it-IT">
              <a:cs typeface="Calibri"/>
            </a:endParaRPr>
          </a:p>
        </p:txBody>
      </p:sp>
      <p:pic>
        <p:nvPicPr>
          <p:cNvPr id="6" name="Immagine 6" descr="Immagine che contiene testo, lavagnabianca&#10;&#10;Descrizione generata con affidabilità molto elevata">
            <a:extLst>
              <a:ext uri="{FF2B5EF4-FFF2-40B4-BE49-F238E27FC236}">
                <a16:creationId xmlns:a16="http://schemas.microsoft.com/office/drawing/2014/main" id="{731583CA-D39A-42F8-B813-F1DFF0B6E38D}"/>
              </a:ext>
            </a:extLst>
          </p:cNvPr>
          <p:cNvPicPr>
            <a:picLocks noChangeAspect="1"/>
          </p:cNvPicPr>
          <p:nvPr/>
        </p:nvPicPr>
        <p:blipFill>
          <a:blip r:embed="rId4"/>
          <a:stretch>
            <a:fillRect/>
          </a:stretch>
        </p:blipFill>
        <p:spPr>
          <a:xfrm>
            <a:off x="5328249" y="2284523"/>
            <a:ext cx="3462067" cy="4114878"/>
          </a:xfrm>
          <a:prstGeom prst="rect">
            <a:avLst/>
          </a:prstGeom>
        </p:spPr>
      </p:pic>
      <p:sp>
        <p:nvSpPr>
          <p:cNvPr id="5" name="Date Placeholder 4"/>
          <p:cNvSpPr>
            <a:spLocks noGrp="1"/>
          </p:cNvSpPr>
          <p:nvPr>
            <p:ph type="dt" sz="half" idx="10"/>
          </p:nvPr>
        </p:nvSpPr>
        <p:spPr/>
        <p:txBody>
          <a:bodyPr/>
          <a:lstStyle/>
          <a:p>
            <a:r>
              <a:rPr lang="en-US" smtClean="0"/>
              <a:t>October 28</a:t>
            </a:r>
            <a:endParaRPr lang="en-US"/>
          </a:p>
        </p:txBody>
      </p:sp>
      <p:sp>
        <p:nvSpPr>
          <p:cNvPr id="7" name="Footer Placeholder 6"/>
          <p:cNvSpPr>
            <a:spLocks noGrp="1"/>
          </p:cNvSpPr>
          <p:nvPr>
            <p:ph type="ftr" sz="quarter" idx="11"/>
          </p:nvPr>
        </p:nvSpPr>
        <p:spPr/>
        <p:txBody>
          <a:bodyPr/>
          <a:lstStyle/>
          <a:p>
            <a:r>
              <a:rPr lang="en-US" smtClean="0"/>
              <a:t>HaPoC '19 - Bergamo</a:t>
            </a:r>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14</a:t>
            </a:fld>
            <a:endParaRPr lang="en-US"/>
          </a:p>
        </p:txBody>
      </p:sp>
    </p:spTree>
    <p:extLst>
      <p:ext uri="{BB962C8B-B14F-4D97-AF65-F5344CB8AC3E}">
        <p14:creationId xmlns:p14="http://schemas.microsoft.com/office/powerpoint/2010/main" val="2020820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628650" y="365126"/>
            <a:ext cx="7886700" cy="1325563"/>
          </a:xfrm>
        </p:spPr>
        <p:txBody>
          <a:bodyPr/>
          <a:lstStyle/>
          <a:p>
            <a:r>
              <a:rPr lang="en-GB">
                <a:cs typeface="Calibri Light"/>
              </a:rPr>
              <a:t>Roadmap</a:t>
            </a:r>
            <a:endParaRPr lang="en-GB">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r>
              <a:rPr lang="en-GB">
                <a:solidFill>
                  <a:schemeClr val="bg1">
                    <a:lumMod val="85000"/>
                  </a:schemeClr>
                </a:solidFill>
                <a:cs typeface="Calibri"/>
              </a:rPr>
              <a:t>Prologue</a:t>
            </a:r>
            <a:endParaRPr lang="it-IT">
              <a:solidFill>
                <a:schemeClr val="bg1">
                  <a:lumMod val="85000"/>
                </a:schemeClr>
              </a:solidFill>
            </a:endParaRPr>
          </a:p>
          <a:p>
            <a:r>
              <a:rPr lang="en-GB">
                <a:solidFill>
                  <a:schemeClr val="bg1">
                    <a:lumMod val="85000"/>
                  </a:schemeClr>
                </a:solidFill>
                <a:cs typeface="Calibri"/>
              </a:rPr>
              <a:t>The context: Software Heritage</a:t>
            </a:r>
          </a:p>
          <a:p>
            <a:r>
              <a:rPr lang="en-GB">
                <a:solidFill>
                  <a:schemeClr val="bg1">
                    <a:lumMod val="85000"/>
                  </a:schemeClr>
                </a:solidFill>
                <a:cs typeface="Calibri"/>
              </a:rPr>
              <a:t>SWHAP: </a:t>
            </a:r>
            <a:r>
              <a:rPr lang="en-GB">
                <a:solidFill>
                  <a:schemeClr val="bg1">
                    <a:lumMod val="85000"/>
                  </a:schemeClr>
                </a:solidFill>
                <a:ea typeface="+mn-lt"/>
                <a:cs typeface="+mn-lt"/>
              </a:rPr>
              <a:t>The SWH Acquisition Process</a:t>
            </a:r>
            <a:endParaRPr lang="en-US">
              <a:solidFill>
                <a:schemeClr val="bg1">
                  <a:lumMod val="85000"/>
                </a:schemeClr>
              </a:solidFill>
              <a:ea typeface="+mn-lt"/>
              <a:cs typeface="+mn-lt"/>
            </a:endParaRPr>
          </a:p>
          <a:p>
            <a:r>
              <a:rPr lang="en-GB">
                <a:cs typeface="Calibri"/>
              </a:rPr>
              <a:t>SWHAPPE: </a:t>
            </a:r>
            <a:r>
              <a:rPr lang="en-GB">
                <a:ea typeface="+mn-lt"/>
                <a:cs typeface="+mn-lt"/>
              </a:rPr>
              <a:t>Concrete support to the acquisition</a:t>
            </a:r>
            <a:endParaRPr lang="en-US">
              <a:ea typeface="+mn-lt"/>
              <a:cs typeface="+mn-lt"/>
            </a:endParaRPr>
          </a:p>
          <a:p>
            <a:pPr lvl="1"/>
            <a:r>
              <a:rPr lang="en-GB">
                <a:solidFill>
                  <a:srgbClr val="000000"/>
                </a:solidFill>
                <a:ea typeface="+mn-lt"/>
                <a:cs typeface="+mn-lt"/>
              </a:rPr>
              <a:t>Where we talk about the SWHAP Pisa Enactor</a:t>
            </a:r>
          </a:p>
          <a:p>
            <a:r>
              <a:rPr lang="en-GB">
                <a:solidFill>
                  <a:schemeClr val="bg1">
                    <a:lumMod val="85000"/>
                  </a:schemeClr>
                </a:solidFill>
                <a:ea typeface="+mn-lt"/>
                <a:cs typeface="+mn-lt"/>
              </a:rPr>
              <a:t>Epilogue</a:t>
            </a:r>
          </a:p>
          <a:p>
            <a:endParaRPr lang="en-GB">
              <a:solidFill>
                <a:schemeClr val="bg1">
                  <a:lumMod val="85000"/>
                </a:schemeClr>
              </a:solidFill>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15</a:t>
            </a:fld>
            <a:endParaRPr lang="en-US"/>
          </a:p>
        </p:txBody>
      </p:sp>
    </p:spTree>
    <p:extLst>
      <p:ext uri="{BB962C8B-B14F-4D97-AF65-F5344CB8AC3E}">
        <p14:creationId xmlns:p14="http://schemas.microsoft.com/office/powerpoint/2010/main" val="763804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lstStyle/>
          <a:p>
            <a:pPr>
              <a:spcBef>
                <a:spcPts val="1000"/>
              </a:spcBef>
            </a:pPr>
            <a:r>
              <a:rPr lang="en-GB">
                <a:ea typeface="+mj-lt"/>
                <a:cs typeface="+mj-lt"/>
              </a:rPr>
              <a:t>SWHAPPE: requirements</a:t>
            </a:r>
            <a:endParaRPr lang="it-IT">
              <a:cs typeface="Calibri Light" panose="020F0302020204030204"/>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pPr marL="597535" indent="-457200">
              <a:lnSpc>
                <a:spcPct val="114999"/>
              </a:lnSpc>
              <a:spcBef>
                <a:spcPts val="0"/>
              </a:spcBef>
            </a:pPr>
            <a:r>
              <a:rPr lang="en-US">
                <a:latin typeface="Arial"/>
                <a:cs typeface="Arial"/>
              </a:rPr>
              <a:t>Long term availability</a:t>
            </a:r>
            <a:endParaRPr lang="en-US">
              <a:ea typeface="+mn-lt"/>
              <a:cs typeface="+mn-lt"/>
            </a:endParaRPr>
          </a:p>
          <a:p>
            <a:pPr marL="597535" indent="-457200">
              <a:lnSpc>
                <a:spcPct val="114999"/>
              </a:lnSpc>
              <a:spcBef>
                <a:spcPts val="0"/>
              </a:spcBef>
            </a:pPr>
            <a:r>
              <a:rPr lang="en-US">
                <a:latin typeface="Arial"/>
                <a:cs typeface="Arial"/>
              </a:rPr>
              <a:t>Historical accuracy</a:t>
            </a:r>
            <a:endParaRPr lang="en-US">
              <a:ea typeface="+mn-lt"/>
              <a:cs typeface="+mn-lt"/>
            </a:endParaRPr>
          </a:p>
          <a:p>
            <a:pPr marL="597535" indent="-457200">
              <a:lnSpc>
                <a:spcPct val="114999"/>
              </a:lnSpc>
              <a:spcBef>
                <a:spcPts val="0"/>
              </a:spcBef>
            </a:pPr>
            <a:r>
              <a:rPr lang="en-US">
                <a:latin typeface="Arial"/>
                <a:cs typeface="Arial"/>
              </a:rPr>
              <a:t>Traceability</a:t>
            </a:r>
            <a:endParaRPr lang="en-US">
              <a:ea typeface="+mn-lt"/>
              <a:cs typeface="+mn-lt"/>
            </a:endParaRPr>
          </a:p>
          <a:p>
            <a:pPr marL="597535" indent="-457200">
              <a:lnSpc>
                <a:spcPct val="114999"/>
              </a:lnSpc>
              <a:spcBef>
                <a:spcPts val="0"/>
              </a:spcBef>
            </a:pPr>
            <a:r>
              <a:rPr lang="en-US">
                <a:latin typeface="Arial"/>
                <a:cs typeface="Arial"/>
              </a:rPr>
              <a:t>Openness</a:t>
            </a:r>
            <a:endParaRPr lang="en-US">
              <a:ea typeface="+mn-lt"/>
              <a:cs typeface="+mn-lt"/>
            </a:endParaRPr>
          </a:p>
          <a:p>
            <a:pPr marL="597535" indent="-457200">
              <a:lnSpc>
                <a:spcPct val="114999"/>
              </a:lnSpc>
              <a:spcBef>
                <a:spcPts val="0"/>
              </a:spcBef>
            </a:pPr>
            <a:r>
              <a:rPr lang="en-US">
                <a:latin typeface="Arial"/>
                <a:cs typeface="Arial"/>
              </a:rPr>
              <a:t>Interoperability</a:t>
            </a:r>
            <a:endParaRPr lang="en-US">
              <a:ea typeface="+mn-lt"/>
              <a:cs typeface="+mn-lt"/>
            </a:endParaRPr>
          </a:p>
          <a:p>
            <a:endParaRPr lang="en-GB">
              <a:cs typeface="Calibri"/>
            </a:endParaRPr>
          </a:p>
          <a:p>
            <a:pPr lvl="1"/>
            <a:endParaRPr lang="en-GB" i="1">
              <a:cs typeface="Calibri"/>
            </a:endParaRPr>
          </a:p>
          <a:p>
            <a:endParaRPr lang="en-GB" i="1">
              <a:cs typeface="Calibri"/>
            </a:endParaRPr>
          </a:p>
          <a:p>
            <a:endParaRPr lang="en-GB" i="1">
              <a:cs typeface="Calibri"/>
            </a:endParaRPr>
          </a:p>
          <a:p>
            <a:pPr marL="0" indent="0">
              <a:lnSpc>
                <a:spcPct val="100000"/>
              </a:lnSpc>
              <a:spcBef>
                <a:spcPts val="0"/>
              </a:spcBef>
              <a:buNone/>
            </a:pPr>
            <a:endParaRPr lang="en-US">
              <a:cs typeface="Calibri"/>
            </a:endParaRPr>
          </a:p>
          <a:p>
            <a:pPr marL="0" indent="0">
              <a:buNone/>
            </a:pPr>
            <a:endParaRPr lang="en-GB" i="1">
              <a:cs typeface="Calibri"/>
            </a:endParaRPr>
          </a:p>
          <a:p>
            <a:endParaRPr lang="en-GB" i="1">
              <a:cs typeface="Calibri"/>
            </a:endParaRPr>
          </a:p>
          <a:p>
            <a:endParaRPr lang="en-GB">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16</a:t>
            </a:fld>
            <a:endParaRPr lang="en-US"/>
          </a:p>
        </p:txBody>
      </p:sp>
    </p:spTree>
    <p:extLst>
      <p:ext uri="{BB962C8B-B14F-4D97-AF65-F5344CB8AC3E}">
        <p14:creationId xmlns:p14="http://schemas.microsoft.com/office/powerpoint/2010/main" val="4055588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lstStyle/>
          <a:p>
            <a:pPr>
              <a:spcBef>
                <a:spcPts val="1000"/>
              </a:spcBef>
            </a:pPr>
            <a:r>
              <a:rPr lang="en-GB">
                <a:ea typeface="+mj-lt"/>
                <a:cs typeface="+mj-lt"/>
              </a:rPr>
              <a:t>SWHAPPE: design choices</a:t>
            </a:r>
            <a:endParaRPr lang="it-IT"/>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a:xfrm>
            <a:off x="628650" y="1466191"/>
            <a:ext cx="7886700" cy="4725149"/>
          </a:xfrm>
        </p:spPr>
        <p:txBody>
          <a:bodyPr vert="horz" lIns="91440" tIns="45720" rIns="91440" bIns="45720" rtlCol="0" anchor="t">
            <a:normAutofit fontScale="85000" lnSpcReduction="20000"/>
          </a:bodyPr>
          <a:lstStyle/>
          <a:p>
            <a:pPr marL="457200" indent="-342265">
              <a:lnSpc>
                <a:spcPct val="114999"/>
              </a:lnSpc>
              <a:spcBef>
                <a:spcPts val="0"/>
              </a:spcBef>
              <a:buFont typeface="Average,Sans-Serif" panose="020B0604020202020204" pitchFamily="34" charset="0"/>
              <a:buChar char="●"/>
            </a:pPr>
            <a:r>
              <a:rPr lang="en-US">
                <a:latin typeface="Arial"/>
                <a:cs typeface="Arial"/>
              </a:rPr>
              <a:t>The same tool all over the process</a:t>
            </a:r>
            <a:endParaRPr lang="en-US">
              <a:latin typeface="Calibri" panose="020F0502020204030204"/>
              <a:cs typeface="Calibri" panose="020F0502020204030204"/>
            </a:endParaRPr>
          </a:p>
          <a:p>
            <a:pPr marL="914400" lvl="1" indent="-316865">
              <a:lnSpc>
                <a:spcPct val="114999"/>
              </a:lnSpc>
              <a:spcBef>
                <a:spcPts val="0"/>
              </a:spcBef>
              <a:buFont typeface="Average,Sans-Serif" panose="020B0604020202020204" pitchFamily="34" charset="0"/>
              <a:buChar char="●"/>
            </a:pPr>
            <a:r>
              <a:rPr lang="en-US">
                <a:latin typeface="Arial"/>
                <a:cs typeface="Arial"/>
              </a:rPr>
              <a:t>to reduce the learning effort and to streamline the process</a:t>
            </a:r>
            <a:endParaRPr lang="en-US">
              <a:ea typeface="+mn-lt"/>
              <a:cs typeface="+mn-lt"/>
            </a:endParaRPr>
          </a:p>
          <a:p>
            <a:pPr marL="457200" indent="-342265">
              <a:lnSpc>
                <a:spcPct val="114999"/>
              </a:lnSpc>
              <a:spcBef>
                <a:spcPts val="0"/>
              </a:spcBef>
              <a:buFont typeface="Average,Sans-Serif" panose="020B0604020202020204" pitchFamily="34" charset="0"/>
              <a:buChar char="●"/>
            </a:pPr>
            <a:r>
              <a:rPr lang="en-US">
                <a:latin typeface="Arial"/>
                <a:cs typeface="Arial"/>
              </a:rPr>
              <a:t>Git as the </a:t>
            </a:r>
            <a:r>
              <a:rPr lang="en-US" i="1">
                <a:latin typeface="Arial"/>
                <a:cs typeface="Arial"/>
              </a:rPr>
              <a:t>revision control system</a:t>
            </a:r>
            <a:r>
              <a:rPr lang="en-US">
                <a:latin typeface="Arial"/>
                <a:cs typeface="Arial"/>
              </a:rPr>
              <a:t>, to manage the source code history</a:t>
            </a:r>
            <a:endParaRPr lang="en-US" i="1">
              <a:latin typeface="Calibri" panose="020F0502020204030204"/>
              <a:cs typeface="Calibri" panose="020F0502020204030204"/>
            </a:endParaRPr>
          </a:p>
          <a:p>
            <a:pPr marL="914400" lvl="1" indent="-316865">
              <a:lnSpc>
                <a:spcPct val="114999"/>
              </a:lnSpc>
              <a:spcBef>
                <a:spcPts val="0"/>
              </a:spcBef>
              <a:buFont typeface="Average,Sans-Serif" panose="020B0604020202020204" pitchFamily="34" charset="0"/>
              <a:buChar char="●"/>
            </a:pPr>
            <a:r>
              <a:rPr lang="en-US">
                <a:latin typeface="Arial"/>
                <a:cs typeface="Arial"/>
              </a:rPr>
              <a:t>Git supports </a:t>
            </a:r>
            <a:r>
              <a:rPr lang="en-US" i="1">
                <a:latin typeface="Arial"/>
                <a:cs typeface="Arial"/>
              </a:rPr>
              <a:t>traceability </a:t>
            </a:r>
            <a:r>
              <a:rPr lang="en-US">
                <a:latin typeface="Arial"/>
                <a:cs typeface="Arial"/>
              </a:rPr>
              <a:t>and </a:t>
            </a:r>
            <a:r>
              <a:rPr lang="en-US" i="1">
                <a:latin typeface="Arial"/>
                <a:cs typeface="Arial"/>
              </a:rPr>
              <a:t>historical accuracy</a:t>
            </a:r>
            <a:r>
              <a:rPr lang="en-US">
                <a:latin typeface="Arial"/>
                <a:cs typeface="Arial"/>
              </a:rPr>
              <a:t>, distinguishing between </a:t>
            </a:r>
            <a:r>
              <a:rPr lang="en-US" i="1">
                <a:latin typeface="Arial"/>
                <a:cs typeface="Arial"/>
              </a:rPr>
              <a:t>author </a:t>
            </a:r>
            <a:r>
              <a:rPr lang="en-US">
                <a:latin typeface="Arial"/>
                <a:cs typeface="Arial"/>
              </a:rPr>
              <a:t>and </a:t>
            </a:r>
            <a:r>
              <a:rPr lang="en-US" i="1">
                <a:latin typeface="Arial"/>
                <a:cs typeface="Arial"/>
              </a:rPr>
              <a:t>committer</a:t>
            </a:r>
            <a:endParaRPr lang="en-US" i="1">
              <a:ea typeface="+mn-lt"/>
              <a:cs typeface="+mn-lt"/>
            </a:endParaRPr>
          </a:p>
          <a:p>
            <a:pPr marL="457200" indent="-342265">
              <a:lnSpc>
                <a:spcPct val="114999"/>
              </a:lnSpc>
              <a:spcBef>
                <a:spcPts val="0"/>
              </a:spcBef>
              <a:buFont typeface="Average,Sans-Serif" panose="020B0604020202020204" pitchFamily="34" charset="0"/>
              <a:buChar char="●"/>
            </a:pPr>
            <a:r>
              <a:rPr lang="en-US">
                <a:latin typeface="Arial"/>
                <a:cs typeface="Arial"/>
              </a:rPr>
              <a:t>GitHub as the </a:t>
            </a:r>
            <a:r>
              <a:rPr lang="en-US" i="1">
                <a:latin typeface="Arial"/>
                <a:cs typeface="Arial"/>
              </a:rPr>
              <a:t>collaborative </a:t>
            </a:r>
            <a:r>
              <a:rPr lang="en-US">
                <a:latin typeface="Arial"/>
                <a:cs typeface="Arial"/>
              </a:rPr>
              <a:t>platform,</a:t>
            </a:r>
            <a:endParaRPr lang="en-US">
              <a:latin typeface="Calibri" panose="020F0502020204030204"/>
              <a:cs typeface="Calibri" panose="020F0502020204030204"/>
            </a:endParaRPr>
          </a:p>
          <a:p>
            <a:pPr marL="914400" lvl="1" indent="-316865">
              <a:lnSpc>
                <a:spcPct val="114999"/>
              </a:lnSpc>
              <a:spcBef>
                <a:spcPts val="0"/>
              </a:spcBef>
              <a:buFont typeface="Average,Sans-Serif" panose="020B0604020202020204" pitchFamily="34" charset="0"/>
              <a:buChar char="●"/>
            </a:pPr>
            <a:r>
              <a:rPr lang="en-US">
                <a:latin typeface="Arial"/>
                <a:cs typeface="Arial"/>
              </a:rPr>
              <a:t>to host the virtual stores and working areas</a:t>
            </a:r>
            <a:endParaRPr lang="en-US">
              <a:latin typeface="Calibri" panose="020F0502020204030204"/>
              <a:cs typeface="Calibri" panose="020F0502020204030204"/>
            </a:endParaRPr>
          </a:p>
          <a:p>
            <a:pPr marL="914400" lvl="1" indent="-316865">
              <a:lnSpc>
                <a:spcPct val="114999"/>
              </a:lnSpc>
              <a:spcBef>
                <a:spcPts val="0"/>
              </a:spcBef>
              <a:buFont typeface="Average,Sans-Serif" panose="020B0604020202020204" pitchFamily="34" charset="0"/>
              <a:buChar char="●"/>
            </a:pPr>
            <a:r>
              <a:rPr lang="en-US">
                <a:latin typeface="Arial"/>
                <a:cs typeface="Arial"/>
              </a:rPr>
              <a:t>to offer a web interface to access the saved information</a:t>
            </a:r>
            <a:endParaRPr lang="en-US">
              <a:latin typeface="Calibri" panose="020F0502020204030204"/>
              <a:cs typeface="Calibri" panose="020F0502020204030204"/>
            </a:endParaRPr>
          </a:p>
          <a:p>
            <a:pPr marL="457200" indent="-342265">
              <a:lnSpc>
                <a:spcPct val="114999"/>
              </a:lnSpc>
              <a:spcBef>
                <a:spcPts val="0"/>
              </a:spcBef>
              <a:buFont typeface="Average,Sans-Serif" panose="020B0604020202020204" pitchFamily="34" charset="0"/>
              <a:buChar char="●"/>
            </a:pPr>
            <a:r>
              <a:rPr lang="en-US" dirty="0">
                <a:latin typeface="Arial"/>
                <a:cs typeface="Arial"/>
              </a:rPr>
              <a:t>GitHub is archived in SWH, hence </a:t>
            </a:r>
            <a:r>
              <a:rPr lang="en-US" i="1" dirty="0">
                <a:latin typeface="Arial"/>
                <a:cs typeface="Arial"/>
              </a:rPr>
              <a:t>long term availability</a:t>
            </a:r>
            <a:r>
              <a:rPr lang="en-US" dirty="0">
                <a:latin typeface="Arial"/>
                <a:cs typeface="Arial"/>
              </a:rPr>
              <a:t> is </a:t>
            </a:r>
            <a:r>
              <a:rPr lang="en-US">
                <a:latin typeface="Arial"/>
                <a:cs typeface="Arial"/>
              </a:rPr>
              <a:t>guaranteed</a:t>
            </a:r>
            <a:endParaRPr lang="en-US">
              <a:ea typeface="+mn-lt"/>
              <a:cs typeface="+mn-lt"/>
            </a:endParaRPr>
          </a:p>
          <a:p>
            <a:pPr marL="457200" indent="-342265">
              <a:lnSpc>
                <a:spcPct val="114999"/>
              </a:lnSpc>
              <a:spcBef>
                <a:spcPts val="0"/>
              </a:spcBef>
              <a:buFont typeface="Average,Sans-Serif" panose="020B0604020202020204" pitchFamily="34" charset="0"/>
              <a:buChar char="●"/>
            </a:pPr>
            <a:r>
              <a:rPr lang="en-US">
                <a:latin typeface="Arial"/>
                <a:cs typeface="Arial"/>
              </a:rPr>
              <a:t>Both Git and GitHub are </a:t>
            </a:r>
            <a:r>
              <a:rPr lang="en-US" i="1">
                <a:latin typeface="Arial"/>
                <a:cs typeface="Arial"/>
              </a:rPr>
              <a:t>open</a:t>
            </a:r>
            <a:endParaRPr lang="en-US">
              <a:ea typeface="+mn-lt"/>
              <a:cs typeface="+mn-lt"/>
            </a:endParaRPr>
          </a:p>
          <a:p>
            <a:pPr marL="457200" indent="-342265">
              <a:lnSpc>
                <a:spcPct val="114999"/>
              </a:lnSpc>
              <a:spcBef>
                <a:spcPts val="0"/>
              </a:spcBef>
              <a:buFont typeface="Average,Sans-Serif" panose="020B0604020202020204" pitchFamily="34" charset="0"/>
              <a:buChar char="●"/>
            </a:pPr>
            <a:r>
              <a:rPr lang="en-US">
                <a:latin typeface="Arial"/>
                <a:cs typeface="Arial"/>
              </a:rPr>
              <a:t>Not the only choice, but very popular and active, and supported by Unipi</a:t>
            </a:r>
            <a:endParaRPr lang="en-US">
              <a:ea typeface="+mn-lt"/>
              <a:cs typeface="+mn-lt"/>
            </a:endParaRPr>
          </a:p>
          <a:p>
            <a:endParaRPr lang="en-GB">
              <a:cs typeface="Calibri"/>
            </a:endParaRPr>
          </a:p>
          <a:p>
            <a:endParaRPr lang="en-GB" i="1">
              <a:cs typeface="Calibri"/>
            </a:endParaRPr>
          </a:p>
          <a:p>
            <a:endParaRPr lang="en-GB" i="1">
              <a:cs typeface="Calibri"/>
            </a:endParaRPr>
          </a:p>
          <a:p>
            <a:pPr marL="0" indent="0">
              <a:lnSpc>
                <a:spcPct val="100000"/>
              </a:lnSpc>
              <a:spcBef>
                <a:spcPts val="0"/>
              </a:spcBef>
              <a:buNone/>
            </a:pPr>
            <a:endParaRPr lang="en-US">
              <a:cs typeface="Calibri"/>
            </a:endParaRPr>
          </a:p>
          <a:p>
            <a:pPr marL="0" indent="0">
              <a:buNone/>
            </a:pPr>
            <a:endParaRPr lang="en-GB" i="1">
              <a:cs typeface="Calibri"/>
            </a:endParaRPr>
          </a:p>
          <a:p>
            <a:endParaRPr lang="en-GB" i="1">
              <a:cs typeface="Calibri"/>
            </a:endParaRPr>
          </a:p>
          <a:p>
            <a:endParaRPr lang="en-GB">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17</a:t>
            </a:fld>
            <a:endParaRPr lang="en-US"/>
          </a:p>
        </p:txBody>
      </p:sp>
    </p:spTree>
    <p:extLst>
      <p:ext uri="{BB962C8B-B14F-4D97-AF65-F5344CB8AC3E}">
        <p14:creationId xmlns:p14="http://schemas.microsoft.com/office/powerpoint/2010/main" val="1669016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lstStyle/>
          <a:p>
            <a:pPr>
              <a:spcBef>
                <a:spcPts val="1000"/>
              </a:spcBef>
            </a:pPr>
            <a:r>
              <a:rPr lang="en-GB">
                <a:ea typeface="+mj-lt"/>
                <a:cs typeface="+mj-lt"/>
              </a:rPr>
              <a:t>SWHAPPE in practice</a:t>
            </a:r>
            <a:endParaRPr lang="en-GB">
              <a:cs typeface="Calibri Light" panose="020F0302020204030204"/>
            </a:endParaRPr>
          </a:p>
        </p:txBody>
      </p:sp>
      <p:pic>
        <p:nvPicPr>
          <p:cNvPr id="6" name="Immagine 6">
            <a:extLst>
              <a:ext uri="{FF2B5EF4-FFF2-40B4-BE49-F238E27FC236}">
                <a16:creationId xmlns:a16="http://schemas.microsoft.com/office/drawing/2014/main" id="{A3AD2D05-0227-41DA-9E31-3E4F3EDE0885}"/>
              </a:ext>
            </a:extLst>
          </p:cNvPr>
          <p:cNvPicPr>
            <a:picLocks noGrp="1" noChangeAspect="1"/>
          </p:cNvPicPr>
          <p:nvPr>
            <p:ph idx="1"/>
          </p:nvPr>
        </p:nvPicPr>
        <p:blipFill>
          <a:blip r:embed="rId3"/>
          <a:stretch>
            <a:fillRect/>
          </a:stretch>
        </p:blipFill>
        <p:spPr>
          <a:xfrm>
            <a:off x="192657" y="2046603"/>
            <a:ext cx="8758686" cy="3089874"/>
          </a:xfrm>
        </p:spPr>
      </p:pic>
      <p:sp>
        <p:nvSpPr>
          <p:cNvPr id="8" name="CasellaDiTesto 7">
            <a:extLst>
              <a:ext uri="{FF2B5EF4-FFF2-40B4-BE49-F238E27FC236}">
                <a16:creationId xmlns:a16="http://schemas.microsoft.com/office/drawing/2014/main" id="{B91A9150-EE06-4557-93AA-79B92336B9D5}"/>
              </a:ext>
            </a:extLst>
          </p:cNvPr>
          <p:cNvSpPr txBox="1"/>
          <p:nvPr/>
        </p:nvSpPr>
        <p:spPr>
          <a:xfrm>
            <a:off x="468702" y="5529533"/>
            <a:ext cx="82209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it-IT" sz="2000">
                <a:latin typeface="Arial"/>
                <a:cs typeface="Arial"/>
              </a:rPr>
              <a:t>Infrastructure at </a:t>
            </a:r>
            <a:r>
              <a:rPr lang="it-IT" sz="2000">
                <a:latin typeface="Arial"/>
                <a:cs typeface="Arial"/>
                <a:hlinkClick r:id="rId4"/>
              </a:rPr>
              <a:t>https://github.com/Unipisa/SWHAP-TEMPLATE</a:t>
            </a:r>
            <a:r>
              <a:rPr lang="it-IT" sz="2000">
                <a:latin typeface="Arial"/>
                <a:cs typeface="Arial"/>
              </a:rPr>
              <a:t> guide at  </a:t>
            </a:r>
            <a:r>
              <a:rPr lang="it-IT" sz="2000">
                <a:latin typeface="Arial"/>
                <a:cs typeface="Arial"/>
                <a:hlinkClick r:id="rId5"/>
              </a:rPr>
              <a:t>https://github.com/SoftwareHeritage/swhapguide</a:t>
            </a:r>
            <a:r>
              <a:rPr lang="it-IT" sz="2000">
                <a:latin typeface="Arial"/>
                <a:cs typeface="Arial"/>
              </a:rPr>
              <a:t> </a:t>
            </a:r>
          </a:p>
        </p:txBody>
      </p:sp>
      <p:sp>
        <p:nvSpPr>
          <p:cNvPr id="3" name="Date Placeholder 2"/>
          <p:cNvSpPr>
            <a:spLocks noGrp="1"/>
          </p:cNvSpPr>
          <p:nvPr>
            <p:ph type="dt" sz="half" idx="10"/>
          </p:nvPr>
        </p:nvSpPr>
        <p:spPr/>
        <p:txBody>
          <a:bodyPr/>
          <a:lstStyle/>
          <a:p>
            <a:r>
              <a:rPr lang="en-US" smtClean="0"/>
              <a:t>October 28</a:t>
            </a:r>
            <a:endParaRPr lang="en-US"/>
          </a:p>
        </p:txBody>
      </p:sp>
      <p:sp>
        <p:nvSpPr>
          <p:cNvPr id="4" name="Footer Placeholder 3"/>
          <p:cNvSpPr>
            <a:spLocks noGrp="1"/>
          </p:cNvSpPr>
          <p:nvPr>
            <p:ph type="ftr" sz="quarter" idx="11"/>
          </p:nvPr>
        </p:nvSpPr>
        <p:spPr/>
        <p:txBody>
          <a:bodyPr/>
          <a:lstStyle/>
          <a:p>
            <a:r>
              <a:rPr lang="en-US" smtClean="0"/>
              <a:t>HaPoC '19 - Bergamo</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18</a:t>
            </a:fld>
            <a:endParaRPr lang="en-US"/>
          </a:p>
        </p:txBody>
      </p:sp>
    </p:spTree>
    <p:extLst>
      <p:ext uri="{BB962C8B-B14F-4D97-AF65-F5344CB8AC3E}">
        <p14:creationId xmlns:p14="http://schemas.microsoft.com/office/powerpoint/2010/main" val="1940978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618057" cy="937374"/>
          </a:xfrm>
        </p:spPr>
        <p:txBody>
          <a:bodyPr>
            <a:normAutofit fontScale="90000"/>
          </a:bodyPr>
          <a:lstStyle/>
          <a:p>
            <a:pPr>
              <a:lnSpc>
                <a:spcPct val="100000"/>
              </a:lnSpc>
            </a:pPr>
            <a:r>
              <a:rPr lang="en-US" dirty="0">
                <a:latin typeface="Arial"/>
                <a:ea typeface="+mj-lt"/>
                <a:cs typeface="Arial"/>
              </a:rPr>
              <a:t>SWHAP-SWHAPPE correspondence</a:t>
            </a: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fontScale="92500"/>
          </a:bodyPr>
          <a:lstStyle/>
          <a:p>
            <a:pPr marL="483235" indent="-342900">
              <a:lnSpc>
                <a:spcPct val="114999"/>
              </a:lnSpc>
              <a:spcBef>
                <a:spcPts val="0"/>
              </a:spcBef>
              <a:buFont typeface="Courier New,monospace" panose="020B0604020202020204" pitchFamily="34" charset="0"/>
              <a:buChar char="o"/>
            </a:pPr>
            <a:r>
              <a:rPr lang="en-US" sz="3200" dirty="0">
                <a:latin typeface="Arial"/>
                <a:cs typeface="Arial"/>
              </a:rPr>
              <a:t>Warehouse: in the MSC in Pisa </a:t>
            </a:r>
            <a:endParaRPr lang="it-IT" sz="3200" dirty="0">
              <a:ea typeface="+mn-lt"/>
              <a:cs typeface="+mn-lt"/>
            </a:endParaRPr>
          </a:p>
          <a:p>
            <a:pPr marL="953135" lvl="1" indent="-342900">
              <a:lnSpc>
                <a:spcPct val="114999"/>
              </a:lnSpc>
              <a:spcBef>
                <a:spcPts val="0"/>
              </a:spcBef>
              <a:buFont typeface="Courier New,monospace" panose="020B0604020202020204" pitchFamily="34" charset="0"/>
              <a:buChar char="o"/>
            </a:pPr>
            <a:r>
              <a:rPr lang="en-US" sz="2800" dirty="0">
                <a:latin typeface="Arial"/>
                <a:cs typeface="Arial"/>
              </a:rPr>
              <a:t>most similar to archeology, we need to learn</a:t>
            </a:r>
            <a:endParaRPr lang="en-US" sz="2800" dirty="0">
              <a:ea typeface="+mn-lt"/>
              <a:cs typeface="+mn-lt"/>
            </a:endParaRPr>
          </a:p>
          <a:p>
            <a:pPr marL="483235" indent="-342900">
              <a:lnSpc>
                <a:spcPct val="114999"/>
              </a:lnSpc>
              <a:spcBef>
                <a:spcPts val="0"/>
              </a:spcBef>
              <a:buFont typeface="Courier New,monospace" panose="020B0604020202020204" pitchFamily="34" charset="0"/>
              <a:buChar char="o"/>
            </a:pPr>
            <a:r>
              <a:rPr lang="en-US" sz="3200" dirty="0">
                <a:ea typeface="+mn-lt"/>
                <a:cs typeface="+mn-lt"/>
              </a:rPr>
              <a:t>Virtual areas: repositories </a:t>
            </a:r>
          </a:p>
          <a:p>
            <a:pPr marL="940435" lvl="1" indent="-342900">
              <a:lnSpc>
                <a:spcPct val="114999"/>
              </a:lnSpc>
              <a:spcBef>
                <a:spcPts val="0"/>
              </a:spcBef>
              <a:buFont typeface="Courier New,monospace" panose="020B0604020202020204" pitchFamily="34" charset="0"/>
              <a:buChar char="o"/>
            </a:pPr>
            <a:r>
              <a:rPr lang="en-US" sz="2800" dirty="0">
                <a:ea typeface="+mn-lt"/>
                <a:cs typeface="+mn-lt"/>
              </a:rPr>
              <a:t>In the ‘</a:t>
            </a:r>
            <a:r>
              <a:rPr lang="en-US" sz="2800" dirty="0" err="1">
                <a:ea typeface="+mn-lt"/>
                <a:cs typeface="+mn-lt"/>
              </a:rPr>
              <a:t>Unipisa</a:t>
            </a:r>
            <a:r>
              <a:rPr lang="en-US" sz="2800" dirty="0">
                <a:ea typeface="+mn-lt"/>
                <a:cs typeface="+mn-lt"/>
              </a:rPr>
              <a:t> organization’ space on GitHub.com</a:t>
            </a:r>
            <a:endParaRPr lang="en-US" sz="2800">
              <a:cs typeface="Calibri"/>
            </a:endParaRPr>
          </a:p>
          <a:p>
            <a:pPr marL="953135" lvl="1" indent="-342900">
              <a:lnSpc>
                <a:spcPct val="114999"/>
              </a:lnSpc>
              <a:spcBef>
                <a:spcPts val="0"/>
              </a:spcBef>
              <a:buFont typeface="Courier New,monospace" panose="020B0604020202020204" pitchFamily="34" charset="0"/>
              <a:buChar char="o"/>
            </a:pPr>
            <a:r>
              <a:rPr lang="en-US" sz="2800" dirty="0">
                <a:ea typeface="+mn-lt"/>
                <a:cs typeface="+mn-lt"/>
              </a:rPr>
              <a:t>For the acquisition of code XXX:</a:t>
            </a:r>
          </a:p>
          <a:p>
            <a:pPr marL="1410335" lvl="2" indent="-342900">
              <a:lnSpc>
                <a:spcPct val="114999"/>
              </a:lnSpc>
              <a:spcBef>
                <a:spcPts val="0"/>
              </a:spcBef>
              <a:buFont typeface="Courier New,monospace" panose="020B0604020202020204" pitchFamily="34" charset="0"/>
              <a:buChar char="o"/>
            </a:pPr>
            <a:r>
              <a:rPr lang="en-US" sz="2400" dirty="0">
                <a:ea typeface="+mn-lt"/>
                <a:cs typeface="+mn-lt"/>
              </a:rPr>
              <a:t>XXX-Depository, to save the original finds</a:t>
            </a:r>
          </a:p>
          <a:p>
            <a:pPr marL="1410335" lvl="2" indent="-342900">
              <a:lnSpc>
                <a:spcPct val="114999"/>
              </a:lnSpc>
              <a:spcBef>
                <a:spcPts val="0"/>
              </a:spcBef>
              <a:buFont typeface="Courier New,monospace" panose="020B0604020202020204" pitchFamily="34" charset="0"/>
              <a:buChar char="o"/>
            </a:pPr>
            <a:r>
              <a:rPr lang="en-US" sz="2400" dirty="0">
                <a:ea typeface="+mn-lt"/>
                <a:cs typeface="+mn-lt"/>
              </a:rPr>
              <a:t>XXX, to save the curated source for SWH</a:t>
            </a:r>
          </a:p>
          <a:p>
            <a:pPr marL="1410335" lvl="2" indent="-342900">
              <a:lnSpc>
                <a:spcPct val="114999"/>
              </a:lnSpc>
              <a:spcBef>
                <a:spcPts val="0"/>
              </a:spcBef>
              <a:buFont typeface="Courier New,monospace" panose="020B0604020202020204" pitchFamily="34" charset="0"/>
              <a:buChar char="o"/>
            </a:pPr>
            <a:r>
              <a:rPr lang="en-US" sz="2400" dirty="0">
                <a:ea typeface="+mn-lt"/>
                <a:cs typeface="+mn-lt"/>
              </a:rPr>
              <a:t>XXX-Workbench, to support the process activities</a:t>
            </a:r>
          </a:p>
          <a:p>
            <a:pPr marL="0" indent="0">
              <a:lnSpc>
                <a:spcPct val="100000"/>
              </a:lnSpc>
              <a:spcBef>
                <a:spcPts val="0"/>
              </a:spcBef>
              <a:buNone/>
            </a:pPr>
            <a:endParaRPr lang="en-US" sz="2800">
              <a:cs typeface="Calibri"/>
            </a:endParaRPr>
          </a:p>
          <a:p>
            <a:pPr marL="0" indent="0">
              <a:buNone/>
            </a:pPr>
            <a:endParaRPr lang="en-GB" i="1">
              <a:cs typeface="Calibri"/>
            </a:endParaRPr>
          </a:p>
          <a:p>
            <a:endParaRPr lang="en-GB" i="1">
              <a:cs typeface="Calibri"/>
            </a:endParaRPr>
          </a:p>
          <a:p>
            <a:endParaRPr lang="en-GB">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19</a:t>
            </a:fld>
            <a:endParaRPr lang="en-US"/>
          </a:p>
        </p:txBody>
      </p:sp>
    </p:spTree>
    <p:extLst>
      <p:ext uri="{BB962C8B-B14F-4D97-AF65-F5344CB8AC3E}">
        <p14:creationId xmlns:p14="http://schemas.microsoft.com/office/powerpoint/2010/main" val="242107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628650" y="365126"/>
            <a:ext cx="7886700" cy="1325563"/>
          </a:xfrm>
        </p:spPr>
        <p:txBody>
          <a:bodyPr/>
          <a:lstStyle/>
          <a:p>
            <a:r>
              <a:rPr lang="en-GB">
                <a:cs typeface="Calibri Light"/>
              </a:rPr>
              <a:t>Roadmap</a:t>
            </a:r>
            <a:endParaRPr lang="en-GB">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r>
              <a:rPr lang="en-GB" dirty="0">
                <a:cs typeface="Calibri"/>
              </a:rPr>
              <a:t>Prologue</a:t>
            </a:r>
            <a:endParaRPr lang="it-IT" dirty="0">
              <a:cs typeface="Calibri"/>
            </a:endParaRPr>
          </a:p>
          <a:p>
            <a:r>
              <a:rPr lang="en-GB" dirty="0">
                <a:cs typeface="Calibri"/>
              </a:rPr>
              <a:t>SWH: </a:t>
            </a:r>
            <a:r>
              <a:rPr lang="en-GB" dirty="0" smtClean="0">
                <a:cs typeface="Calibri"/>
              </a:rPr>
              <a:t>The Software Heritage initiative</a:t>
            </a:r>
            <a:endParaRPr lang="en-GB" dirty="0"/>
          </a:p>
          <a:p>
            <a:r>
              <a:rPr lang="en-GB" dirty="0">
                <a:cs typeface="Calibri"/>
              </a:rPr>
              <a:t>SWHAP: The SWH Acquisition Process </a:t>
            </a:r>
            <a:endParaRPr lang="en-GB" dirty="0"/>
          </a:p>
          <a:p>
            <a:r>
              <a:rPr lang="en-GB" dirty="0">
                <a:cs typeface="Calibri"/>
              </a:rPr>
              <a:t>SWHAPPE: The SWHAP Pisa Enactor</a:t>
            </a:r>
          </a:p>
          <a:p>
            <a:r>
              <a:rPr lang="en-GB" dirty="0">
                <a:cs typeface="Calibri"/>
              </a:rPr>
              <a:t>Epilogue</a:t>
            </a:r>
          </a:p>
          <a:p>
            <a:endParaRPr lang="en-GB" dirty="0">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a:p>
        </p:txBody>
      </p:sp>
    </p:spTree>
    <p:extLst>
      <p:ext uri="{BB962C8B-B14F-4D97-AF65-F5344CB8AC3E}">
        <p14:creationId xmlns:p14="http://schemas.microsoft.com/office/powerpoint/2010/main" val="582882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lstStyle/>
          <a:p>
            <a:pPr>
              <a:spcBef>
                <a:spcPts val="1000"/>
              </a:spcBef>
            </a:pPr>
            <a:r>
              <a:rPr lang="en-GB" dirty="0">
                <a:cs typeface="Calibri Light" panose="020F0302020204030204"/>
              </a:rPr>
              <a:t>Some details: recovering the story</a:t>
            </a: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pPr marL="457200" indent="-457200">
              <a:lnSpc>
                <a:spcPct val="114999"/>
              </a:lnSpc>
              <a:spcBef>
                <a:spcPts val="1200"/>
              </a:spcBef>
            </a:pPr>
            <a:r>
              <a:rPr lang="en-US" dirty="0">
                <a:solidFill>
                  <a:schemeClr val="dk1"/>
                </a:solidFill>
                <a:ea typeface="+mn-lt"/>
                <a:cs typeface="+mn-lt"/>
              </a:rPr>
              <a:t>For </a:t>
            </a:r>
            <a:r>
              <a:rPr lang="en-US" i="1" dirty="0">
                <a:solidFill>
                  <a:schemeClr val="dk1"/>
                </a:solidFill>
                <a:ea typeface="+mn-lt"/>
                <a:cs typeface="+mn-lt"/>
              </a:rPr>
              <a:t>each </a:t>
            </a:r>
            <a:r>
              <a:rPr lang="en-US" dirty="0">
                <a:solidFill>
                  <a:schemeClr val="dk1"/>
                </a:solidFill>
                <a:ea typeface="+mn-lt"/>
                <a:cs typeface="+mn-lt"/>
              </a:rPr>
              <a:t>version of the software ascertain</a:t>
            </a:r>
            <a:endParaRPr lang="it-IT" dirty="0">
              <a:solidFill>
                <a:schemeClr val="dk1"/>
              </a:solidFill>
            </a:endParaRPr>
          </a:p>
          <a:p>
            <a:pPr marL="914400" lvl="1" indent="-457200">
              <a:lnSpc>
                <a:spcPct val="114999"/>
              </a:lnSpc>
              <a:spcBef>
                <a:spcPts val="1200"/>
              </a:spcBef>
            </a:pPr>
            <a:r>
              <a:rPr lang="en-US" dirty="0">
                <a:solidFill>
                  <a:schemeClr val="dk1"/>
                </a:solidFill>
                <a:ea typeface="+mn-lt"/>
                <a:cs typeface="+mn-lt"/>
              </a:rPr>
              <a:t>the </a:t>
            </a:r>
            <a:r>
              <a:rPr lang="en-US" i="1" dirty="0">
                <a:solidFill>
                  <a:schemeClr val="dk1"/>
                </a:solidFill>
                <a:ea typeface="+mn-lt"/>
                <a:cs typeface="+mn-lt"/>
              </a:rPr>
              <a:t>main contributing author</a:t>
            </a:r>
            <a:r>
              <a:rPr lang="en-US" dirty="0">
                <a:solidFill>
                  <a:schemeClr val="dk1"/>
                </a:solidFill>
                <a:ea typeface="+mn-lt"/>
                <a:cs typeface="+mn-lt"/>
              </a:rPr>
              <a:t>,</a:t>
            </a:r>
          </a:p>
          <a:p>
            <a:pPr marL="914400" lvl="1" indent="-457200">
              <a:lnSpc>
                <a:spcPct val="114999"/>
              </a:lnSpc>
              <a:spcBef>
                <a:spcPts val="1200"/>
              </a:spcBef>
            </a:pPr>
            <a:r>
              <a:rPr lang="en-US" dirty="0">
                <a:solidFill>
                  <a:schemeClr val="dk1"/>
                </a:solidFill>
                <a:ea typeface="+mn-lt"/>
                <a:cs typeface="+mn-lt"/>
              </a:rPr>
              <a:t>the </a:t>
            </a:r>
            <a:r>
              <a:rPr lang="en-US" i="1" dirty="0">
                <a:solidFill>
                  <a:schemeClr val="dk1"/>
                </a:solidFill>
                <a:ea typeface="+mn-lt"/>
                <a:cs typeface="+mn-lt"/>
              </a:rPr>
              <a:t>exact date</a:t>
            </a:r>
            <a:r>
              <a:rPr lang="en-US" dirty="0">
                <a:solidFill>
                  <a:schemeClr val="dk1"/>
                </a:solidFill>
                <a:ea typeface="+mn-lt"/>
                <a:cs typeface="+mn-lt"/>
              </a:rPr>
              <a:t> of the release of this particular version</a:t>
            </a:r>
          </a:p>
          <a:p>
            <a:pPr marL="457200" indent="-457200">
              <a:lnSpc>
                <a:spcPct val="114999"/>
              </a:lnSpc>
              <a:spcBef>
                <a:spcPts val="1200"/>
              </a:spcBef>
            </a:pPr>
            <a:r>
              <a:rPr lang="en-US" dirty="0">
                <a:solidFill>
                  <a:schemeClr val="dk1"/>
                </a:solidFill>
                <a:ea typeface="+mn-lt"/>
                <a:cs typeface="+mn-lt"/>
              </a:rPr>
              <a:t>store these data in a dedicated metadata file</a:t>
            </a:r>
          </a:p>
          <a:p>
            <a:pPr marL="914400" lvl="1" indent="-457200">
              <a:lnSpc>
                <a:spcPct val="114999"/>
              </a:lnSpc>
              <a:spcBef>
                <a:spcPts val="1200"/>
              </a:spcBef>
            </a:pPr>
            <a:r>
              <a:rPr lang="en-US" dirty="0">
                <a:solidFill>
                  <a:schemeClr val="dk1"/>
                </a:solidFill>
                <a:latin typeface="Courier New"/>
                <a:ea typeface="+mn-lt"/>
                <a:cs typeface="Courier New"/>
              </a:rPr>
              <a:t>version</a:t>
            </a:r>
            <a:r>
              <a:rPr lang="en-US" dirty="0">
                <a:solidFill>
                  <a:schemeClr val="dk1"/>
                </a:solidFill>
                <a:latin typeface="Courier New"/>
                <a:cs typeface="Courier New"/>
              </a:rPr>
              <a:t>_history.csv</a:t>
            </a:r>
            <a:endParaRPr lang="en-US" dirty="0">
              <a:solidFill>
                <a:schemeClr val="dk1"/>
              </a:solidFill>
              <a:ea typeface="+mn-lt"/>
              <a:cs typeface="+mn-lt"/>
            </a:endParaRPr>
          </a:p>
          <a:p>
            <a:pPr marL="457200" indent="-457200"/>
            <a:endParaRPr lang="en-GB" dirty="0">
              <a:cs typeface="Calibri"/>
            </a:endParaRPr>
          </a:p>
          <a:p>
            <a:pPr lvl="1"/>
            <a:endParaRPr lang="en-GB" i="1">
              <a:cs typeface="Calibri"/>
            </a:endParaRPr>
          </a:p>
          <a:p>
            <a:endParaRPr lang="en-GB" i="1">
              <a:cs typeface="Calibri"/>
            </a:endParaRPr>
          </a:p>
          <a:p>
            <a:endParaRPr lang="en-GB" i="1">
              <a:cs typeface="Calibri"/>
            </a:endParaRPr>
          </a:p>
          <a:p>
            <a:pPr marL="0" indent="0">
              <a:lnSpc>
                <a:spcPct val="100000"/>
              </a:lnSpc>
              <a:spcBef>
                <a:spcPts val="0"/>
              </a:spcBef>
              <a:buNone/>
            </a:pPr>
            <a:endParaRPr lang="en-US">
              <a:cs typeface="Calibri"/>
            </a:endParaRPr>
          </a:p>
          <a:p>
            <a:pPr marL="0" indent="0">
              <a:buNone/>
            </a:pPr>
            <a:endParaRPr lang="en-GB" i="1">
              <a:cs typeface="Calibri"/>
            </a:endParaRPr>
          </a:p>
          <a:p>
            <a:endParaRPr lang="en-GB" i="1">
              <a:cs typeface="Calibri"/>
            </a:endParaRPr>
          </a:p>
          <a:p>
            <a:endParaRPr lang="en-GB">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20</a:t>
            </a:fld>
            <a:endParaRPr lang="en-US"/>
          </a:p>
        </p:txBody>
      </p:sp>
    </p:spTree>
    <p:extLst>
      <p:ext uri="{BB962C8B-B14F-4D97-AF65-F5344CB8AC3E}">
        <p14:creationId xmlns:p14="http://schemas.microsoft.com/office/powerpoint/2010/main" val="143066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lstStyle/>
          <a:p>
            <a:pPr>
              <a:spcBef>
                <a:spcPts val="1000"/>
              </a:spcBef>
            </a:pPr>
            <a:r>
              <a:rPr lang="en-GB" dirty="0">
                <a:ea typeface="+mj-lt"/>
                <a:cs typeface="+mj-lt"/>
              </a:rPr>
              <a:t>Some details: recording the story</a:t>
            </a:r>
            <a:endParaRPr lang="en-US" dirty="0">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r>
              <a:rPr lang="en-GB" dirty="0" smtClean="0">
                <a:cs typeface="Calibri"/>
              </a:rPr>
              <a:t>Either manually</a:t>
            </a:r>
            <a:endParaRPr lang="it-IT" dirty="0"/>
          </a:p>
          <a:p>
            <a:pPr lvl="1"/>
            <a:r>
              <a:rPr lang="en-GB" dirty="0">
                <a:cs typeface="Calibri"/>
              </a:rPr>
              <a:t>Committing the versions in the right order,</a:t>
            </a:r>
          </a:p>
          <a:p>
            <a:pPr lvl="2" indent="-342900"/>
            <a:r>
              <a:rPr lang="en-GB" dirty="0">
                <a:cs typeface="Calibri"/>
              </a:rPr>
              <a:t>Using the info in the .</a:t>
            </a:r>
            <a:r>
              <a:rPr lang="en-GB" dirty="0" err="1">
                <a:cs typeface="Calibri"/>
              </a:rPr>
              <a:t>cvs</a:t>
            </a:r>
            <a:r>
              <a:rPr lang="en-GB" dirty="0">
                <a:cs typeface="Calibri"/>
              </a:rPr>
              <a:t> file</a:t>
            </a:r>
          </a:p>
          <a:p>
            <a:r>
              <a:rPr lang="en-GB" dirty="0" smtClean="0">
                <a:cs typeface="Calibri"/>
              </a:rPr>
              <a:t>Or automatically</a:t>
            </a:r>
            <a:endParaRPr lang="en-GB" dirty="0">
              <a:cs typeface="Calibri"/>
            </a:endParaRPr>
          </a:p>
          <a:p>
            <a:pPr lvl="1"/>
            <a:r>
              <a:rPr lang="en-GB" dirty="0">
                <a:cs typeface="Calibri"/>
              </a:rPr>
              <a:t>Feeding the code and the .csv to </a:t>
            </a:r>
          </a:p>
          <a:p>
            <a:pPr lvl="2" indent="-342900"/>
            <a:r>
              <a:rPr lang="en-GB" dirty="0">
                <a:ea typeface="+mn-lt"/>
                <a:cs typeface="+mn-lt"/>
              </a:rPr>
              <a:t>DT2SG: </a:t>
            </a:r>
            <a:r>
              <a:rPr lang="en-GB" dirty="0">
                <a:cs typeface="Calibri"/>
              </a:rPr>
              <a:t>Directory Tree to Synthetic Git</a:t>
            </a:r>
          </a:p>
          <a:p>
            <a:pPr marL="800100" lvl="2" indent="0">
              <a:buNone/>
            </a:pPr>
            <a:r>
              <a:rPr lang="en-GB" dirty="0" smtClean="0">
                <a:cs typeface="Calibri"/>
              </a:rPr>
              <a:t>         a </a:t>
            </a:r>
            <a:r>
              <a:rPr lang="en-GB" dirty="0">
                <a:cs typeface="Calibri"/>
              </a:rPr>
              <a:t>SWHAPPE tool developed by Guido S.</a:t>
            </a:r>
          </a:p>
          <a:p>
            <a:r>
              <a:rPr lang="en-GB" dirty="0">
                <a:cs typeface="Calibri"/>
              </a:rPr>
              <a:t>In either case you get historical accuracy</a:t>
            </a:r>
          </a:p>
          <a:p>
            <a:pPr lvl="1"/>
            <a:endParaRPr lang="en-GB" i="1" dirty="0">
              <a:cs typeface="Calibri"/>
            </a:endParaRPr>
          </a:p>
          <a:p>
            <a:endParaRPr lang="en-GB" i="1" dirty="0">
              <a:cs typeface="Calibri"/>
            </a:endParaRPr>
          </a:p>
          <a:p>
            <a:endParaRPr lang="en-GB" i="1" dirty="0">
              <a:cs typeface="Calibri"/>
            </a:endParaRPr>
          </a:p>
          <a:p>
            <a:pPr marL="0" indent="0">
              <a:lnSpc>
                <a:spcPct val="100000"/>
              </a:lnSpc>
              <a:spcBef>
                <a:spcPts val="0"/>
              </a:spcBef>
              <a:buNone/>
            </a:pPr>
            <a:endParaRPr lang="en-US" dirty="0">
              <a:cs typeface="Calibri"/>
            </a:endParaRPr>
          </a:p>
          <a:p>
            <a:pPr marL="0" indent="0">
              <a:buNone/>
            </a:pPr>
            <a:endParaRPr lang="en-GB" i="1" dirty="0">
              <a:cs typeface="Calibri"/>
            </a:endParaRPr>
          </a:p>
          <a:p>
            <a:endParaRPr lang="en-GB" i="1" dirty="0">
              <a:cs typeface="Calibri"/>
            </a:endParaRPr>
          </a:p>
          <a:p>
            <a:endParaRPr lang="en-GB" dirty="0">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21</a:t>
            </a:fld>
            <a:endParaRPr lang="en-US"/>
          </a:p>
        </p:txBody>
      </p:sp>
    </p:spTree>
    <p:extLst>
      <p:ext uri="{BB962C8B-B14F-4D97-AF65-F5344CB8AC3E}">
        <p14:creationId xmlns:p14="http://schemas.microsoft.com/office/powerpoint/2010/main" val="792634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8" descr="Immagine che contiene screenshot&#10;&#10;Descrizione generata con affidabilità molto elevata">
            <a:extLst>
              <a:ext uri="{FF2B5EF4-FFF2-40B4-BE49-F238E27FC236}">
                <a16:creationId xmlns:a16="http://schemas.microsoft.com/office/drawing/2014/main" id="{3E0AD15E-1240-47FC-A864-1927888B3196}"/>
              </a:ext>
            </a:extLst>
          </p:cNvPr>
          <p:cNvPicPr>
            <a:picLocks noChangeAspect="1"/>
          </p:cNvPicPr>
          <p:nvPr/>
        </p:nvPicPr>
        <p:blipFill>
          <a:blip r:embed="rId3"/>
          <a:stretch>
            <a:fillRect/>
          </a:stretch>
        </p:blipFill>
        <p:spPr>
          <a:xfrm>
            <a:off x="928688" y="120535"/>
            <a:ext cx="7243762" cy="6659793"/>
          </a:xfrm>
          <a:prstGeom prst="rect">
            <a:avLst/>
          </a:prstGeom>
        </p:spPr>
      </p:pic>
      <p:sp>
        <p:nvSpPr>
          <p:cNvPr id="2" name="Date Placeholder 1"/>
          <p:cNvSpPr>
            <a:spLocks noGrp="1"/>
          </p:cNvSpPr>
          <p:nvPr>
            <p:ph type="dt" sz="half" idx="10"/>
          </p:nvPr>
        </p:nvSpPr>
        <p:spPr/>
        <p:txBody>
          <a:bodyPr/>
          <a:lstStyle/>
          <a:p>
            <a:r>
              <a:rPr lang="en-US" smtClean="0"/>
              <a:t>October 28</a:t>
            </a:r>
            <a:endParaRPr lang="en-US"/>
          </a:p>
        </p:txBody>
      </p:sp>
      <p:sp>
        <p:nvSpPr>
          <p:cNvPr id="3" name="Footer Placeholder 2"/>
          <p:cNvSpPr>
            <a:spLocks noGrp="1"/>
          </p:cNvSpPr>
          <p:nvPr>
            <p:ph type="ftr" sz="quarter" idx="11"/>
          </p:nvPr>
        </p:nvSpPr>
        <p:spPr/>
        <p:txBody>
          <a:bodyPr/>
          <a:lstStyle/>
          <a:p>
            <a:r>
              <a:rPr lang="en-US" smtClean="0"/>
              <a:t>HaPoC '19 - Bergamo</a:t>
            </a:r>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22</a:t>
            </a:fld>
            <a:endParaRPr lang="en-US"/>
          </a:p>
        </p:txBody>
      </p:sp>
    </p:spTree>
    <p:extLst>
      <p:ext uri="{BB962C8B-B14F-4D97-AF65-F5344CB8AC3E}">
        <p14:creationId xmlns:p14="http://schemas.microsoft.com/office/powerpoint/2010/main" val="1176879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628650" y="365126"/>
            <a:ext cx="7886700" cy="1325563"/>
          </a:xfrm>
        </p:spPr>
        <p:txBody>
          <a:bodyPr/>
          <a:lstStyle/>
          <a:p>
            <a:r>
              <a:rPr lang="en-GB">
                <a:cs typeface="Calibri Light"/>
              </a:rPr>
              <a:t>Roadmap</a:t>
            </a:r>
            <a:endParaRPr lang="en-GB">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r>
              <a:rPr lang="en-GB" dirty="0">
                <a:solidFill>
                  <a:schemeClr val="bg1">
                    <a:lumMod val="85000"/>
                  </a:schemeClr>
                </a:solidFill>
                <a:cs typeface="Calibri"/>
              </a:rPr>
              <a:t>Prologue</a:t>
            </a:r>
            <a:endParaRPr lang="it-IT" dirty="0">
              <a:solidFill>
                <a:schemeClr val="bg1">
                  <a:lumMod val="85000"/>
                </a:schemeClr>
              </a:solidFill>
            </a:endParaRPr>
          </a:p>
          <a:p>
            <a:r>
              <a:rPr lang="en-GB" dirty="0">
                <a:solidFill>
                  <a:schemeClr val="bg1">
                    <a:lumMod val="85000"/>
                  </a:schemeClr>
                </a:solidFill>
                <a:cs typeface="Calibri"/>
              </a:rPr>
              <a:t>The context: Software Heritage</a:t>
            </a:r>
          </a:p>
          <a:p>
            <a:r>
              <a:rPr lang="en-GB" dirty="0">
                <a:solidFill>
                  <a:schemeClr val="bg1">
                    <a:lumMod val="85000"/>
                  </a:schemeClr>
                </a:solidFill>
                <a:cs typeface="Calibri"/>
              </a:rPr>
              <a:t>SWHAP: </a:t>
            </a:r>
            <a:r>
              <a:rPr lang="en-GB" dirty="0">
                <a:solidFill>
                  <a:schemeClr val="bg1">
                    <a:lumMod val="85000"/>
                  </a:schemeClr>
                </a:solidFill>
                <a:ea typeface="+mn-lt"/>
                <a:cs typeface="+mn-lt"/>
              </a:rPr>
              <a:t>The SWH Acquisition Process</a:t>
            </a:r>
            <a:endParaRPr lang="en-US" dirty="0">
              <a:solidFill>
                <a:schemeClr val="bg1">
                  <a:lumMod val="85000"/>
                </a:schemeClr>
              </a:solidFill>
              <a:ea typeface="+mn-lt"/>
              <a:cs typeface="+mn-lt"/>
            </a:endParaRPr>
          </a:p>
          <a:p>
            <a:r>
              <a:rPr lang="en-GB" dirty="0">
                <a:solidFill>
                  <a:schemeClr val="bg1">
                    <a:lumMod val="75000"/>
                  </a:schemeClr>
                </a:solidFill>
                <a:cs typeface="Calibri"/>
              </a:rPr>
              <a:t>SWHAPPE: </a:t>
            </a:r>
            <a:r>
              <a:rPr lang="en-GB" dirty="0">
                <a:solidFill>
                  <a:schemeClr val="bg1">
                    <a:lumMod val="75000"/>
                  </a:schemeClr>
                </a:solidFill>
                <a:ea typeface="+mn-lt"/>
                <a:cs typeface="+mn-lt"/>
              </a:rPr>
              <a:t>Concrete support to the acquisition</a:t>
            </a:r>
            <a:endParaRPr lang="en-US" dirty="0">
              <a:solidFill>
                <a:schemeClr val="bg1">
                  <a:lumMod val="75000"/>
                </a:schemeClr>
              </a:solidFill>
              <a:ea typeface="+mn-lt"/>
              <a:cs typeface="+mn-lt"/>
            </a:endParaRPr>
          </a:p>
          <a:p>
            <a:r>
              <a:rPr lang="en-GB" dirty="0">
                <a:ea typeface="+mn-lt"/>
                <a:cs typeface="+mn-lt"/>
              </a:rPr>
              <a:t>Epilogue</a:t>
            </a:r>
            <a:endParaRPr lang="en-GB" dirty="0">
              <a:cs typeface="Calibri"/>
            </a:endParaRPr>
          </a:p>
          <a:p>
            <a:pPr lvl="1"/>
            <a:r>
              <a:rPr lang="en-GB" dirty="0">
                <a:cs typeface="Calibri"/>
              </a:rPr>
              <a:t>Where we draw some conclusions, and look at some open issues for future work</a:t>
            </a:r>
          </a:p>
          <a:p>
            <a:endParaRPr lang="en-GB">
              <a:solidFill>
                <a:schemeClr val="bg1">
                  <a:lumMod val="85000"/>
                </a:schemeClr>
              </a:solidFill>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23</a:t>
            </a:fld>
            <a:endParaRPr lang="en-US"/>
          </a:p>
        </p:txBody>
      </p:sp>
    </p:spTree>
    <p:extLst>
      <p:ext uri="{BB962C8B-B14F-4D97-AF65-F5344CB8AC3E}">
        <p14:creationId xmlns:p14="http://schemas.microsoft.com/office/powerpoint/2010/main" val="3519035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lstStyle/>
          <a:p>
            <a:pPr>
              <a:spcBef>
                <a:spcPts val="1000"/>
              </a:spcBef>
            </a:pPr>
            <a:r>
              <a:rPr lang="en-GB">
                <a:ea typeface="+mj-lt"/>
                <a:cs typeface="+mj-lt"/>
              </a:rPr>
              <a:t>Conclusions</a:t>
            </a:r>
            <a:endParaRPr lang="it-IT">
              <a:cs typeface="Calibri Light" panose="020F0302020204030204"/>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a:xfrm>
            <a:off x="699206" y="1543403"/>
            <a:ext cx="7886700" cy="4351338"/>
          </a:xfrm>
        </p:spPr>
        <p:txBody>
          <a:bodyPr vert="horz" lIns="91440" tIns="45720" rIns="91440" bIns="45720" rtlCol="0" anchor="t">
            <a:normAutofit/>
          </a:bodyPr>
          <a:lstStyle/>
          <a:p>
            <a:r>
              <a:rPr lang="en-GB" dirty="0">
                <a:ea typeface="+mn-lt"/>
                <a:cs typeface="+mn-lt"/>
              </a:rPr>
              <a:t>SWH: a cooperative venture to</a:t>
            </a:r>
          </a:p>
          <a:p>
            <a:pPr lvl="1"/>
            <a:r>
              <a:rPr lang="en-GB" dirty="0">
                <a:ea typeface="+mn-lt"/>
                <a:cs typeface="+mn-lt"/>
              </a:rPr>
              <a:t>recover the past to preserve our heritage </a:t>
            </a:r>
          </a:p>
          <a:p>
            <a:pPr lvl="1"/>
            <a:r>
              <a:rPr lang="en-GB" dirty="0">
                <a:ea typeface="+mn-lt"/>
                <a:cs typeface="+mn-lt"/>
              </a:rPr>
              <a:t>share the knowledge to prepare the future</a:t>
            </a:r>
            <a:endParaRPr lang="en-GB" dirty="0">
              <a:cs typeface="Calibri"/>
            </a:endParaRPr>
          </a:p>
          <a:p>
            <a:pPr lvl="2" indent="-342900"/>
            <a:r>
              <a:rPr lang="en-GB" dirty="0" smtClean="0">
                <a:ea typeface="+mn-lt"/>
                <a:cs typeface="+mn-lt"/>
              </a:rPr>
              <a:t>to guarantee </a:t>
            </a:r>
            <a:r>
              <a:rPr lang="en-GB" dirty="0">
                <a:ea typeface="+mn-lt"/>
                <a:cs typeface="+mn-lt"/>
              </a:rPr>
              <a:t>scientific reproducibility</a:t>
            </a:r>
          </a:p>
          <a:p>
            <a:pPr lvl="2" indent="-342900"/>
            <a:r>
              <a:rPr lang="en-GB" dirty="0">
                <a:ea typeface="+mn-lt"/>
                <a:cs typeface="+mn-lt"/>
              </a:rPr>
              <a:t>to make research software more valuable</a:t>
            </a:r>
          </a:p>
          <a:p>
            <a:pPr lvl="2" indent="-342900"/>
            <a:r>
              <a:rPr lang="en-GB" dirty="0" smtClean="0">
                <a:ea typeface="+mn-lt"/>
                <a:cs typeface="+mn-lt"/>
              </a:rPr>
              <a:t>to support research on software</a:t>
            </a:r>
            <a:endParaRPr lang="en-GB" dirty="0">
              <a:ea typeface="+mn-lt"/>
              <a:cs typeface="+mn-lt"/>
            </a:endParaRPr>
          </a:p>
          <a:p>
            <a:r>
              <a:rPr lang="en-GB" dirty="0">
                <a:ea typeface="+mn-lt"/>
                <a:cs typeface="+mn-lt"/>
              </a:rPr>
              <a:t>SWHAP: guidelines to this end</a:t>
            </a:r>
            <a:endParaRPr lang="en-GB" dirty="0">
              <a:cs typeface="Calibri"/>
            </a:endParaRPr>
          </a:p>
          <a:p>
            <a:r>
              <a:rPr lang="en-GB" dirty="0">
                <a:cs typeface="Calibri"/>
              </a:rPr>
              <a:t>SWHAPPE: a supporting infrastructure</a:t>
            </a:r>
          </a:p>
          <a:p>
            <a:pPr marL="0" indent="0">
              <a:buNone/>
            </a:pPr>
            <a:endParaRPr lang="en-GB" dirty="0">
              <a:cs typeface="Calibri"/>
            </a:endParaRPr>
          </a:p>
          <a:p>
            <a:pPr marL="0" indent="0" algn="ctr">
              <a:buNone/>
            </a:pPr>
            <a:r>
              <a:rPr lang="en-GB" dirty="0">
                <a:cs typeface="Calibri"/>
              </a:rPr>
              <a:t>A new </a:t>
            </a:r>
            <a:r>
              <a:rPr lang="en-GB" i="1" dirty="0">
                <a:cs typeface="Calibri"/>
              </a:rPr>
              <a:t>library of Alexandria</a:t>
            </a:r>
            <a:r>
              <a:rPr lang="en-GB" dirty="0">
                <a:cs typeface="Calibri"/>
              </a:rPr>
              <a:t> of source code</a:t>
            </a:r>
          </a:p>
          <a:p>
            <a:pPr marL="0" indent="0">
              <a:lnSpc>
                <a:spcPct val="100000"/>
              </a:lnSpc>
              <a:spcBef>
                <a:spcPts val="0"/>
              </a:spcBef>
              <a:buNone/>
            </a:pPr>
            <a:endParaRPr lang="en-US" dirty="0">
              <a:cs typeface="Calibri"/>
            </a:endParaRPr>
          </a:p>
          <a:p>
            <a:pPr marL="0" indent="0">
              <a:buNone/>
            </a:pPr>
            <a:endParaRPr lang="en-GB" i="1" dirty="0">
              <a:cs typeface="Calibri"/>
            </a:endParaRPr>
          </a:p>
          <a:p>
            <a:endParaRPr lang="en-GB" i="1" dirty="0">
              <a:cs typeface="Calibri"/>
            </a:endParaRPr>
          </a:p>
          <a:p>
            <a:endParaRPr lang="en-GB" dirty="0">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24</a:t>
            </a:fld>
            <a:endParaRPr lang="en-US"/>
          </a:p>
        </p:txBody>
      </p:sp>
    </p:spTree>
    <p:extLst>
      <p:ext uri="{BB962C8B-B14F-4D97-AF65-F5344CB8AC3E}">
        <p14:creationId xmlns:p14="http://schemas.microsoft.com/office/powerpoint/2010/main" val="1481589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lstStyle/>
          <a:p>
            <a:pPr>
              <a:spcBef>
                <a:spcPts val="1000"/>
              </a:spcBef>
            </a:pPr>
            <a:r>
              <a:rPr lang="en-GB" dirty="0">
                <a:ea typeface="+mj-lt"/>
                <a:cs typeface="+mj-lt"/>
              </a:rPr>
              <a:t>Open </a:t>
            </a:r>
            <a:r>
              <a:rPr lang="en-GB" dirty="0" smtClean="0">
                <a:ea typeface="+mj-lt"/>
                <a:cs typeface="+mj-lt"/>
              </a:rPr>
              <a:t>issues</a:t>
            </a:r>
            <a:endParaRPr lang="it-IT" dirty="0"/>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fontScale="92500"/>
          </a:bodyPr>
          <a:lstStyle/>
          <a:p>
            <a:r>
              <a:rPr lang="it-IT" dirty="0" smtClean="0">
                <a:cs typeface="Calibri"/>
              </a:rPr>
              <a:t>In the short </a:t>
            </a:r>
            <a:r>
              <a:rPr lang="it-IT" dirty="0" err="1" smtClean="0">
                <a:cs typeface="Calibri"/>
              </a:rPr>
              <a:t>term</a:t>
            </a:r>
            <a:r>
              <a:rPr lang="it-IT" dirty="0" smtClean="0">
                <a:cs typeface="Calibri"/>
              </a:rPr>
              <a:t>:</a:t>
            </a:r>
          </a:p>
          <a:p>
            <a:pPr lvl="1"/>
            <a:r>
              <a:rPr lang="it-IT" dirty="0" err="1" smtClean="0">
                <a:cs typeface="Calibri"/>
              </a:rPr>
              <a:t>Increase</a:t>
            </a:r>
            <a:r>
              <a:rPr lang="it-IT" dirty="0" smtClean="0">
                <a:cs typeface="Calibri"/>
              </a:rPr>
              <a:t> the </a:t>
            </a:r>
            <a:r>
              <a:rPr lang="it-IT" dirty="0" err="1" smtClean="0">
                <a:cs typeface="Calibri"/>
              </a:rPr>
              <a:t>level</a:t>
            </a:r>
            <a:r>
              <a:rPr lang="it-IT" dirty="0" smtClean="0">
                <a:cs typeface="Calibri"/>
              </a:rPr>
              <a:t> of </a:t>
            </a:r>
            <a:r>
              <a:rPr lang="it-IT" dirty="0" err="1" smtClean="0">
                <a:cs typeface="Calibri"/>
              </a:rPr>
              <a:t>automation</a:t>
            </a:r>
            <a:r>
              <a:rPr lang="it-IT" dirty="0" smtClean="0">
                <a:cs typeface="Calibri"/>
              </a:rPr>
              <a:t> of the SWHAPPE </a:t>
            </a:r>
            <a:r>
              <a:rPr lang="it-IT" dirty="0" err="1" smtClean="0">
                <a:cs typeface="Calibri"/>
              </a:rPr>
              <a:t>support</a:t>
            </a:r>
            <a:endParaRPr lang="en-GB" dirty="0" smtClean="0">
              <a:cs typeface="Calibri"/>
            </a:endParaRPr>
          </a:p>
          <a:p>
            <a:r>
              <a:rPr lang="it-IT" dirty="0">
                <a:cs typeface="Calibri"/>
              </a:rPr>
              <a:t>In the </a:t>
            </a:r>
            <a:r>
              <a:rPr lang="it-IT" dirty="0" smtClean="0">
                <a:cs typeface="Calibri"/>
              </a:rPr>
              <a:t>long </a:t>
            </a:r>
            <a:r>
              <a:rPr lang="it-IT" dirty="0" err="1">
                <a:cs typeface="Calibri"/>
              </a:rPr>
              <a:t>term</a:t>
            </a:r>
            <a:r>
              <a:rPr lang="it-IT" dirty="0">
                <a:cs typeface="Calibri"/>
              </a:rPr>
              <a:t>:</a:t>
            </a:r>
          </a:p>
          <a:p>
            <a:pPr lvl="1"/>
            <a:r>
              <a:rPr lang="en-GB" dirty="0" smtClean="0">
                <a:cs typeface="Calibri"/>
              </a:rPr>
              <a:t>Acquire </a:t>
            </a:r>
            <a:r>
              <a:rPr lang="en-GB" dirty="0">
                <a:cs typeface="Calibri"/>
              </a:rPr>
              <a:t>and internalize the procedures to store the physical </a:t>
            </a:r>
            <a:r>
              <a:rPr lang="en-GB" dirty="0" smtClean="0">
                <a:cs typeface="Calibri"/>
              </a:rPr>
              <a:t>finds, like listings, etc.</a:t>
            </a:r>
          </a:p>
          <a:p>
            <a:pPr lvl="1"/>
            <a:r>
              <a:rPr lang="en-GB" dirty="0">
                <a:cs typeface="Calibri"/>
              </a:rPr>
              <a:t>Acquire </a:t>
            </a:r>
            <a:r>
              <a:rPr lang="en-GB" dirty="0" smtClean="0">
                <a:cs typeface="Calibri"/>
              </a:rPr>
              <a:t>the means to streamline the transformation into digital form of the same</a:t>
            </a:r>
            <a:endParaRPr lang="it-IT" dirty="0" smtClean="0">
              <a:cs typeface="Calibri"/>
            </a:endParaRPr>
          </a:p>
          <a:p>
            <a:pPr lvl="1"/>
            <a:r>
              <a:rPr lang="it-IT" dirty="0" smtClean="0">
                <a:cs typeface="Calibri"/>
              </a:rPr>
              <a:t>Critical </a:t>
            </a:r>
            <a:r>
              <a:rPr lang="it-IT" dirty="0" err="1" smtClean="0">
                <a:cs typeface="Calibri"/>
              </a:rPr>
              <a:t>review</a:t>
            </a:r>
            <a:r>
              <a:rPr lang="it-IT" dirty="0" smtClean="0">
                <a:cs typeface="Calibri"/>
              </a:rPr>
              <a:t> of the </a:t>
            </a:r>
            <a:r>
              <a:rPr lang="it-IT" dirty="0" err="1" smtClean="0">
                <a:cs typeface="Calibri"/>
              </a:rPr>
              <a:t>process</a:t>
            </a:r>
            <a:endParaRPr lang="it-IT" dirty="0" smtClean="0">
              <a:cs typeface="Calibri"/>
            </a:endParaRPr>
          </a:p>
          <a:p>
            <a:pPr lvl="1"/>
            <a:r>
              <a:rPr lang="it-IT" dirty="0" err="1" smtClean="0">
                <a:cs typeface="Calibri"/>
              </a:rPr>
              <a:t>Porting</a:t>
            </a:r>
            <a:r>
              <a:rPr lang="it-IT" dirty="0" smtClean="0">
                <a:cs typeface="Calibri"/>
              </a:rPr>
              <a:t> of the </a:t>
            </a:r>
            <a:r>
              <a:rPr lang="it-IT" dirty="0" err="1" smtClean="0">
                <a:cs typeface="Calibri"/>
              </a:rPr>
              <a:t>process</a:t>
            </a:r>
            <a:r>
              <a:rPr lang="it-IT" dirty="0" smtClean="0">
                <a:cs typeface="Calibri"/>
              </a:rPr>
              <a:t> on </a:t>
            </a:r>
            <a:r>
              <a:rPr lang="it-IT" dirty="0" err="1" smtClean="0">
                <a:cs typeface="Calibri"/>
              </a:rPr>
              <a:t>other</a:t>
            </a:r>
            <a:r>
              <a:rPr lang="it-IT" dirty="0" smtClean="0">
                <a:cs typeface="Calibri"/>
              </a:rPr>
              <a:t> </a:t>
            </a:r>
            <a:r>
              <a:rPr lang="it-IT" dirty="0" err="1" smtClean="0">
                <a:cs typeface="Calibri"/>
              </a:rPr>
              <a:t>platforms</a:t>
            </a:r>
            <a:endParaRPr lang="en-GB" dirty="0" smtClean="0">
              <a:cs typeface="Calibri"/>
            </a:endParaRPr>
          </a:p>
          <a:p>
            <a:pPr marL="0" indent="0">
              <a:buNone/>
            </a:pPr>
            <a:r>
              <a:rPr lang="it-IT" dirty="0" smtClean="0">
                <a:cs typeface="Calibri"/>
              </a:rPr>
              <a:t>     =&gt; </a:t>
            </a:r>
            <a:r>
              <a:rPr lang="it-IT" dirty="0" err="1" smtClean="0">
                <a:cs typeface="Calibri"/>
              </a:rPr>
              <a:t>we</a:t>
            </a:r>
            <a:r>
              <a:rPr lang="it-IT" dirty="0" smtClean="0">
                <a:cs typeface="Calibri"/>
              </a:rPr>
              <a:t> are </a:t>
            </a:r>
            <a:r>
              <a:rPr lang="it-IT" dirty="0" err="1" smtClean="0">
                <a:cs typeface="Calibri"/>
              </a:rPr>
              <a:t>looking</a:t>
            </a:r>
            <a:r>
              <a:rPr lang="it-IT" dirty="0" smtClean="0">
                <a:cs typeface="Calibri"/>
              </a:rPr>
              <a:t> for </a:t>
            </a:r>
            <a:r>
              <a:rPr lang="it-IT" dirty="0" err="1" smtClean="0">
                <a:cs typeface="Calibri"/>
              </a:rPr>
              <a:t>cooperation</a:t>
            </a:r>
            <a:r>
              <a:rPr lang="it-IT" dirty="0">
                <a:cs typeface="Calibri"/>
              </a:rPr>
              <a:t> </a:t>
            </a:r>
            <a:r>
              <a:rPr lang="en-GB" dirty="0" smtClean="0">
                <a:cs typeface="Calibri"/>
              </a:rPr>
              <a:t>and </a:t>
            </a:r>
            <a:r>
              <a:rPr lang="en-GB" dirty="0">
                <a:cs typeface="Calibri"/>
              </a:rPr>
              <a:t>strategies </a:t>
            </a:r>
            <a:r>
              <a:rPr lang="en-GB" dirty="0" smtClean="0">
                <a:cs typeface="Calibri"/>
              </a:rPr>
              <a:t>to</a:t>
            </a:r>
          </a:p>
          <a:p>
            <a:pPr marL="0" indent="0">
              <a:buNone/>
            </a:pPr>
            <a:r>
              <a:rPr lang="en-GB" dirty="0">
                <a:cs typeface="Calibri"/>
              </a:rPr>
              <a:t> </a:t>
            </a:r>
            <a:r>
              <a:rPr lang="en-GB" dirty="0" smtClean="0">
                <a:cs typeface="Calibri"/>
              </a:rPr>
              <a:t>       </a:t>
            </a:r>
            <a:r>
              <a:rPr lang="en-GB" dirty="0" smtClean="0">
                <a:cs typeface="Calibri"/>
              </a:rPr>
              <a:t>   create </a:t>
            </a:r>
            <a:r>
              <a:rPr lang="en-GB" dirty="0">
                <a:cs typeface="Calibri"/>
              </a:rPr>
              <a:t>a </a:t>
            </a:r>
            <a:r>
              <a:rPr lang="en-GB" dirty="0" smtClean="0">
                <a:cs typeface="Calibri"/>
              </a:rPr>
              <a:t>community</a:t>
            </a:r>
            <a:endParaRPr lang="en-GB" i="1" dirty="0">
              <a:cs typeface="Calibri"/>
            </a:endParaRPr>
          </a:p>
          <a:p>
            <a:pPr marL="0" indent="0">
              <a:buNone/>
            </a:pPr>
            <a:endParaRPr lang="en-GB" i="1" dirty="0">
              <a:cs typeface="Calibri"/>
            </a:endParaRPr>
          </a:p>
          <a:p>
            <a:pPr marL="0" indent="0">
              <a:lnSpc>
                <a:spcPct val="100000"/>
              </a:lnSpc>
              <a:spcBef>
                <a:spcPts val="0"/>
              </a:spcBef>
              <a:buNone/>
            </a:pPr>
            <a:endParaRPr lang="en-US" dirty="0">
              <a:cs typeface="Calibri"/>
            </a:endParaRPr>
          </a:p>
          <a:p>
            <a:pPr marL="0" indent="0">
              <a:buNone/>
            </a:pPr>
            <a:endParaRPr lang="en-GB" i="1" dirty="0">
              <a:cs typeface="Calibri"/>
            </a:endParaRPr>
          </a:p>
          <a:p>
            <a:endParaRPr lang="en-GB" i="1" dirty="0">
              <a:cs typeface="Calibri"/>
            </a:endParaRPr>
          </a:p>
          <a:p>
            <a:endParaRPr lang="en-GB" dirty="0">
              <a:cs typeface="Calibri"/>
            </a:endParaRPr>
          </a:p>
        </p:txBody>
      </p:sp>
      <p:sp>
        <p:nvSpPr>
          <p:cNvPr id="4" name="Date Placeholder 3"/>
          <p:cNvSpPr>
            <a:spLocks noGrp="1"/>
          </p:cNvSpPr>
          <p:nvPr>
            <p:ph type="dt" sz="half" idx="10"/>
          </p:nvPr>
        </p:nvSpPr>
        <p:spPr/>
        <p:txBody>
          <a:bodyPr/>
          <a:lstStyle/>
          <a:p>
            <a:r>
              <a:rPr lang="en-US" dirty="0" smtClean="0"/>
              <a:t>October 28</a:t>
            </a:r>
            <a:endParaRPr lang="en-US" dirty="0"/>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25</a:t>
            </a:fld>
            <a:endParaRPr lang="en-US"/>
          </a:p>
        </p:txBody>
      </p:sp>
    </p:spTree>
    <p:extLst>
      <p:ext uri="{BB962C8B-B14F-4D97-AF65-F5344CB8AC3E}">
        <p14:creationId xmlns:p14="http://schemas.microsoft.com/office/powerpoint/2010/main" val="2553986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p:txBody>
          <a:bodyPr/>
          <a:lstStyle/>
          <a:p>
            <a:r>
              <a:rPr lang="en-GB">
                <a:cs typeface="Calibri Light"/>
              </a:rPr>
              <a:t>References</a:t>
            </a: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fontScale="85000" lnSpcReduction="10000"/>
          </a:bodyPr>
          <a:lstStyle/>
          <a:p>
            <a:r>
              <a:rPr lang="en-GB" dirty="0">
                <a:cs typeface="Calibri"/>
              </a:rPr>
              <a:t>M.S. Mahoney. </a:t>
            </a:r>
            <a:r>
              <a:rPr lang="en-GB" i="1" dirty="0">
                <a:cs typeface="Calibri"/>
              </a:rPr>
              <a:t>What Makes the History of Software Hard and Why It Matters</a:t>
            </a:r>
            <a:r>
              <a:rPr lang="en-GB" dirty="0">
                <a:cs typeface="Calibri"/>
              </a:rPr>
              <a:t>. </a:t>
            </a:r>
            <a:r>
              <a:rPr lang="en-GB" dirty="0">
                <a:ea typeface="+mn-lt"/>
                <a:cs typeface="+mn-lt"/>
              </a:rPr>
              <a:t>Annals of the History of Computing 30,3 (2008).</a:t>
            </a:r>
          </a:p>
          <a:p>
            <a:r>
              <a:rPr lang="en-GB" dirty="0">
                <a:ea typeface="+mn-lt"/>
                <a:cs typeface="+mn-lt"/>
              </a:rPr>
              <a:t>D. </a:t>
            </a:r>
            <a:r>
              <a:rPr lang="en-GB" dirty="0" err="1">
                <a:ea typeface="+mn-lt"/>
                <a:cs typeface="+mn-lt"/>
              </a:rPr>
              <a:t>Spinellis</a:t>
            </a:r>
            <a:r>
              <a:rPr lang="en-GB" dirty="0">
                <a:ea typeface="+mn-lt"/>
                <a:cs typeface="+mn-lt"/>
              </a:rPr>
              <a:t>. Unix History Repository.</a:t>
            </a:r>
            <a:r>
              <a:rPr lang="en-GB" b="1" dirty="0">
                <a:ea typeface="+mn-lt"/>
                <a:cs typeface="+mn-lt"/>
              </a:rPr>
              <a:t> </a:t>
            </a:r>
            <a:r>
              <a:rPr lang="en-GB" dirty="0">
                <a:ea typeface="+mn-lt"/>
                <a:cs typeface="+mn-lt"/>
                <a:hlinkClick r:id="rId3"/>
              </a:rPr>
              <a:t>https://github.com/dspinellis/unix-history-repo</a:t>
            </a:r>
            <a:r>
              <a:rPr lang="en-GB" dirty="0">
                <a:ea typeface="+mn-lt"/>
                <a:cs typeface="+mn-lt"/>
              </a:rPr>
              <a:t> (2017).</a:t>
            </a:r>
          </a:p>
          <a:p>
            <a:r>
              <a:rPr lang="en-GB" dirty="0">
                <a:cs typeface="Calibri"/>
              </a:rPr>
              <a:t>UNESCO. Paris call - Software Source Code as Heritage for Sustainable Development. </a:t>
            </a:r>
            <a:r>
              <a:rPr lang="en-GB" dirty="0">
                <a:ea typeface="+mn-lt"/>
                <a:cs typeface="+mn-lt"/>
              </a:rPr>
              <a:t> </a:t>
            </a:r>
            <a:r>
              <a:rPr lang="en-GB" dirty="0">
                <a:ea typeface="+mn-lt"/>
                <a:cs typeface="+mn-lt"/>
                <a:hlinkClick r:id="rId4"/>
              </a:rPr>
              <a:t>https://en.unesco.org/foss/paris-call-software-source-code</a:t>
            </a:r>
            <a:r>
              <a:rPr lang="en-GB" dirty="0">
                <a:ea typeface="+mn-lt"/>
                <a:cs typeface="+mn-lt"/>
              </a:rPr>
              <a:t> (2018). </a:t>
            </a:r>
          </a:p>
          <a:p>
            <a:r>
              <a:rPr lang="en-GB" dirty="0">
                <a:ea typeface="+mn-lt"/>
                <a:cs typeface="+mn-lt"/>
              </a:rPr>
              <a:t>Software Heritage. Home page.  </a:t>
            </a:r>
            <a:r>
              <a:rPr lang="en-GB" dirty="0">
                <a:ea typeface="+mn-lt"/>
                <a:cs typeface="+mn-lt"/>
                <a:hlinkClick r:id="rId5"/>
              </a:rPr>
              <a:t>https://www.softwareheritage.org/</a:t>
            </a:r>
            <a:r>
              <a:rPr lang="en-GB" dirty="0">
                <a:ea typeface="+mn-lt"/>
                <a:cs typeface="+mn-lt"/>
              </a:rPr>
              <a:t> (2019).</a:t>
            </a:r>
          </a:p>
          <a:p>
            <a:r>
              <a:rPr lang="en-GB" dirty="0">
                <a:ea typeface="+mn-lt"/>
                <a:cs typeface="+mn-lt"/>
              </a:rPr>
              <a:t>J.-F. </a:t>
            </a:r>
            <a:r>
              <a:rPr lang="en-GB" dirty="0" err="1">
                <a:ea typeface="+mn-lt"/>
                <a:cs typeface="+mn-lt"/>
              </a:rPr>
              <a:t>Abramatic</a:t>
            </a:r>
            <a:r>
              <a:rPr lang="en-GB" dirty="0">
                <a:ea typeface="+mn-lt"/>
                <a:cs typeface="+mn-lt"/>
              </a:rPr>
              <a:t>, R. Di Cosmo, S. </a:t>
            </a:r>
            <a:r>
              <a:rPr lang="en-GB" dirty="0" err="1">
                <a:ea typeface="+mn-lt"/>
                <a:cs typeface="+mn-lt"/>
              </a:rPr>
              <a:t>Zacchiroli</a:t>
            </a:r>
            <a:r>
              <a:rPr lang="en-GB" dirty="0">
                <a:ea typeface="+mn-lt"/>
                <a:cs typeface="+mn-lt"/>
              </a:rPr>
              <a:t>. </a:t>
            </a:r>
            <a:r>
              <a:rPr lang="en-GB" i="1" dirty="0">
                <a:ea typeface="+mn-lt"/>
                <a:cs typeface="+mn-lt"/>
              </a:rPr>
              <a:t>Building the Universal Archive of Source Code.</a:t>
            </a:r>
            <a:r>
              <a:rPr lang="en-GB" dirty="0">
                <a:ea typeface="+mn-lt"/>
                <a:cs typeface="+mn-lt"/>
              </a:rPr>
              <a:t> Comm. ACM (Oct. 2018). </a:t>
            </a:r>
          </a:p>
          <a:p>
            <a:endParaRPr lang="en-GB" dirty="0">
              <a:ea typeface="+mn-lt"/>
              <a:cs typeface="+mn-lt"/>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26</a:t>
            </a:fld>
            <a:endParaRPr lang="en-US"/>
          </a:p>
        </p:txBody>
      </p:sp>
    </p:spTree>
    <p:extLst>
      <p:ext uri="{BB962C8B-B14F-4D97-AF65-F5344CB8AC3E}">
        <p14:creationId xmlns:p14="http://schemas.microsoft.com/office/powerpoint/2010/main" val="1302143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384236" y="365126"/>
            <a:ext cx="8318020" cy="937374"/>
          </a:xfrm>
        </p:spPr>
        <p:txBody>
          <a:bodyPr>
            <a:normAutofit/>
          </a:bodyPr>
          <a:lstStyle/>
          <a:p>
            <a:pPr>
              <a:spcBef>
                <a:spcPts val="1000"/>
              </a:spcBef>
            </a:pPr>
            <a:r>
              <a:rPr lang="en-GB">
                <a:ea typeface="+mj-lt"/>
                <a:cs typeface="+mj-lt"/>
              </a:rPr>
              <a:t>Useful pointers</a:t>
            </a:r>
            <a:endParaRPr lang="it-IT"/>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a:xfrm>
            <a:off x="384235" y="1825625"/>
            <a:ext cx="8404284" cy="4351338"/>
          </a:xfrm>
        </p:spPr>
        <p:txBody>
          <a:bodyPr vert="horz" lIns="91440" tIns="45720" rIns="91440" bIns="45720" rtlCol="0" anchor="t">
            <a:normAutofit/>
          </a:bodyPr>
          <a:lstStyle/>
          <a:p>
            <a:r>
              <a:rPr lang="en-GB" dirty="0">
                <a:cs typeface="Calibri"/>
              </a:rPr>
              <a:t>The Software Heritage home page is at</a:t>
            </a:r>
          </a:p>
          <a:p>
            <a:pPr marL="342900" lvl="1" indent="0">
              <a:buNone/>
            </a:pPr>
            <a:r>
              <a:rPr lang="en-GB" dirty="0">
                <a:cs typeface="Calibri"/>
              </a:rPr>
              <a:t>  </a:t>
            </a:r>
            <a:r>
              <a:rPr lang="en-GB" dirty="0">
                <a:cs typeface="Calibri"/>
                <a:hlinkClick r:id="rId3"/>
              </a:rPr>
              <a:t> https://www.softwareheritage.org/</a:t>
            </a:r>
          </a:p>
          <a:p>
            <a:r>
              <a:rPr lang="en-GB" dirty="0">
                <a:cs typeface="Calibri"/>
              </a:rPr>
              <a:t>The SWHAP guide, call to contribution, and mailing list can be found at</a:t>
            </a:r>
          </a:p>
          <a:p>
            <a:pPr marL="457200" lvl="1" indent="0">
              <a:buNone/>
            </a:pPr>
            <a:r>
              <a:rPr lang="en-GB" dirty="0">
                <a:ea typeface="+mn-lt"/>
                <a:cs typeface="+mn-lt"/>
                <a:hlinkClick r:id="rId4"/>
              </a:rPr>
              <a:t>https://www.softwareheritage.org/swhap/</a:t>
            </a:r>
            <a:r>
              <a:rPr lang="en-GB" dirty="0">
                <a:ea typeface="+mn-lt"/>
                <a:cs typeface="+mn-lt"/>
              </a:rPr>
              <a:t> </a:t>
            </a:r>
            <a:endParaRPr lang="en-GB" dirty="0"/>
          </a:p>
          <a:p>
            <a:r>
              <a:rPr lang="en-GB" dirty="0">
                <a:ea typeface="+mn-lt"/>
                <a:cs typeface="+mn-lt"/>
              </a:rPr>
              <a:t>The SWHAPPE </a:t>
            </a:r>
            <a:r>
              <a:rPr lang="en-GB" dirty="0">
                <a:cs typeface="Calibri"/>
              </a:rPr>
              <a:t>home page is at</a:t>
            </a:r>
            <a:r>
              <a:rPr lang="en-GB" dirty="0">
                <a:ea typeface="+mn-lt"/>
                <a:cs typeface="+mn-lt"/>
              </a:rPr>
              <a:t> </a:t>
            </a:r>
          </a:p>
          <a:p>
            <a:pPr marL="457200" lvl="1" indent="0">
              <a:buNone/>
            </a:pPr>
            <a:r>
              <a:rPr lang="en-GB" dirty="0">
                <a:ea typeface="+mn-lt"/>
                <a:cs typeface="+mn-lt"/>
                <a:hlinkClick r:id="rId5"/>
              </a:rPr>
              <a:t>https</a:t>
            </a:r>
            <a:r>
              <a:rPr lang="en-GB" dirty="0">
                <a:cs typeface="Calibri"/>
                <a:hlinkClick r:id="rId5"/>
              </a:rPr>
              <a:t>://github.com/Unipisa/SWHAPPE</a:t>
            </a:r>
            <a:endParaRPr lang="en-GB" dirty="0">
              <a:cs typeface="Calibri"/>
            </a:endParaRPr>
          </a:p>
          <a:p>
            <a:pPr>
              <a:buFont typeface="Arial"/>
              <a:buChar char="•"/>
            </a:pPr>
            <a:r>
              <a:rPr lang="en-GB" dirty="0">
                <a:cs typeface="Calibri"/>
              </a:rPr>
              <a:t>The SWHAP acquisition catalogue</a:t>
            </a:r>
            <a:r>
              <a:rPr lang="en-GB" dirty="0">
                <a:ea typeface="+mn-lt"/>
                <a:cs typeface="+mn-lt"/>
              </a:rPr>
              <a:t> is being updated at</a:t>
            </a:r>
            <a:r>
              <a:rPr lang="en-GB" dirty="0">
                <a:cs typeface="Calibri"/>
              </a:rPr>
              <a:t> </a:t>
            </a:r>
            <a:endParaRPr lang="en-US" dirty="0">
              <a:ea typeface="+mn-lt"/>
              <a:cs typeface="+mn-lt"/>
            </a:endParaRPr>
          </a:p>
          <a:p>
            <a:pPr marL="457200" lvl="1" indent="0">
              <a:buNone/>
            </a:pPr>
            <a:r>
              <a:rPr lang="en-GB" dirty="0">
                <a:cs typeface="Calibri"/>
                <a:hlinkClick r:id="rId6"/>
              </a:rPr>
              <a:t>https</a:t>
            </a:r>
            <a:r>
              <a:rPr lang="en-GB" dirty="0">
                <a:ea typeface="+mn-lt"/>
                <a:cs typeface="+mn-lt"/>
                <a:hlinkClick r:id="rId6"/>
              </a:rPr>
              <a:t>://github.com/Unipisa/SWHAPPE</a:t>
            </a:r>
            <a:endParaRPr lang="en-GB" dirty="0">
              <a:hlinkClick r:id="rId6"/>
            </a:endParaRPr>
          </a:p>
          <a:p>
            <a:pPr marL="457200" lvl="1" indent="0">
              <a:buNone/>
            </a:pPr>
            <a:endParaRPr lang="en-GB" dirty="0">
              <a:cs typeface="Calibri"/>
            </a:endParaRPr>
          </a:p>
          <a:p>
            <a:endParaRPr lang="en-GB" i="1" dirty="0">
              <a:cs typeface="Calibri"/>
            </a:endParaRPr>
          </a:p>
          <a:p>
            <a:pPr marL="0" indent="0">
              <a:lnSpc>
                <a:spcPct val="100000"/>
              </a:lnSpc>
              <a:spcBef>
                <a:spcPts val="0"/>
              </a:spcBef>
              <a:buNone/>
            </a:pPr>
            <a:endParaRPr lang="en-US" dirty="0">
              <a:cs typeface="Calibri"/>
            </a:endParaRPr>
          </a:p>
          <a:p>
            <a:pPr marL="0" indent="0">
              <a:buNone/>
            </a:pPr>
            <a:endParaRPr lang="en-GB" i="1" dirty="0">
              <a:cs typeface="Calibri"/>
            </a:endParaRPr>
          </a:p>
          <a:p>
            <a:endParaRPr lang="en-GB" i="1" dirty="0">
              <a:cs typeface="Calibri"/>
            </a:endParaRPr>
          </a:p>
          <a:p>
            <a:endParaRPr lang="en-GB" dirty="0">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27</a:t>
            </a:fld>
            <a:endParaRPr lang="en-US"/>
          </a:p>
        </p:txBody>
      </p:sp>
    </p:spTree>
    <p:extLst>
      <p:ext uri="{BB962C8B-B14F-4D97-AF65-F5344CB8AC3E}">
        <p14:creationId xmlns:p14="http://schemas.microsoft.com/office/powerpoint/2010/main" val="283217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628650" y="365126"/>
            <a:ext cx="7886700" cy="1325563"/>
          </a:xfrm>
        </p:spPr>
        <p:txBody>
          <a:bodyPr/>
          <a:lstStyle/>
          <a:p>
            <a:r>
              <a:rPr lang="en-GB">
                <a:cs typeface="Calibri Light"/>
              </a:rPr>
              <a:t>Roadmap</a:t>
            </a:r>
            <a:endParaRPr lang="en-GB">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r>
              <a:rPr lang="en-GB" dirty="0">
                <a:cs typeface="Calibri"/>
              </a:rPr>
              <a:t>Prologue</a:t>
            </a:r>
          </a:p>
          <a:p>
            <a:pPr lvl="1"/>
            <a:r>
              <a:rPr lang="en-GB" dirty="0">
                <a:ea typeface="+mn-lt"/>
                <a:cs typeface="+mn-lt"/>
              </a:rPr>
              <a:t>where we frame our work in the larger picture of software history</a:t>
            </a:r>
            <a:endParaRPr lang="en-US" dirty="0">
              <a:ea typeface="+mn-lt"/>
              <a:cs typeface="+mn-lt"/>
            </a:endParaRPr>
          </a:p>
          <a:p>
            <a:r>
              <a:rPr lang="en-GB" dirty="0">
                <a:solidFill>
                  <a:schemeClr val="bg1">
                    <a:lumMod val="85000"/>
                  </a:schemeClr>
                </a:solidFill>
                <a:ea typeface="+mn-lt"/>
                <a:cs typeface="+mn-lt"/>
              </a:rPr>
              <a:t>SWH: Software Heritage</a:t>
            </a:r>
            <a:endParaRPr lang="en-US" dirty="0">
              <a:solidFill>
                <a:schemeClr val="bg1">
                  <a:lumMod val="85000"/>
                </a:schemeClr>
              </a:solidFill>
              <a:ea typeface="+mn-lt"/>
              <a:cs typeface="+mn-lt"/>
            </a:endParaRPr>
          </a:p>
          <a:p>
            <a:r>
              <a:rPr lang="en-GB" dirty="0">
                <a:solidFill>
                  <a:schemeClr val="bg1">
                    <a:lumMod val="85000"/>
                  </a:schemeClr>
                </a:solidFill>
                <a:cs typeface="Calibri"/>
              </a:rPr>
              <a:t>SWHAP: </a:t>
            </a:r>
            <a:r>
              <a:rPr lang="en-GB" dirty="0">
                <a:solidFill>
                  <a:schemeClr val="bg1">
                    <a:lumMod val="85000"/>
                  </a:schemeClr>
                </a:solidFill>
                <a:ea typeface="+mn-lt"/>
                <a:cs typeface="+mn-lt"/>
              </a:rPr>
              <a:t>The SWH Acquisition Process </a:t>
            </a:r>
            <a:endParaRPr lang="en-US" dirty="0">
              <a:solidFill>
                <a:schemeClr val="bg1">
                  <a:lumMod val="85000"/>
                </a:schemeClr>
              </a:solidFill>
              <a:ea typeface="+mn-lt"/>
              <a:cs typeface="+mn-lt"/>
            </a:endParaRPr>
          </a:p>
          <a:p>
            <a:r>
              <a:rPr lang="en-GB" dirty="0">
                <a:solidFill>
                  <a:schemeClr val="bg1">
                    <a:lumMod val="85000"/>
                  </a:schemeClr>
                </a:solidFill>
                <a:cs typeface="Calibri"/>
              </a:rPr>
              <a:t>SWHAPPE: </a:t>
            </a:r>
            <a:r>
              <a:rPr lang="en-GB" dirty="0">
                <a:solidFill>
                  <a:schemeClr val="bg1">
                    <a:lumMod val="85000"/>
                  </a:schemeClr>
                </a:solidFill>
                <a:ea typeface="+mn-lt"/>
                <a:cs typeface="+mn-lt"/>
              </a:rPr>
              <a:t>Concrete support to the acquisition</a:t>
            </a:r>
            <a:endParaRPr lang="en-US" dirty="0">
              <a:solidFill>
                <a:schemeClr val="bg1">
                  <a:lumMod val="85000"/>
                </a:schemeClr>
              </a:solidFill>
              <a:ea typeface="+mn-lt"/>
              <a:cs typeface="+mn-lt"/>
            </a:endParaRPr>
          </a:p>
          <a:p>
            <a:r>
              <a:rPr lang="en-GB" dirty="0">
                <a:solidFill>
                  <a:schemeClr val="bg1">
                    <a:lumMod val="85000"/>
                  </a:schemeClr>
                </a:solidFill>
                <a:ea typeface="+mn-lt"/>
                <a:cs typeface="+mn-lt"/>
              </a:rPr>
              <a:t>Epilogue</a:t>
            </a:r>
          </a:p>
          <a:p>
            <a:endParaRPr lang="en-GB" dirty="0">
              <a:solidFill>
                <a:schemeClr val="bg1">
                  <a:lumMod val="85000"/>
                </a:schemeClr>
              </a:solidFill>
              <a:ea typeface="+mn-lt"/>
              <a:cs typeface="+mn-lt"/>
            </a:endParaRPr>
          </a:p>
          <a:p>
            <a:endParaRPr lang="en-GB" dirty="0">
              <a:solidFill>
                <a:schemeClr val="bg1">
                  <a:lumMod val="85000"/>
                </a:schemeClr>
              </a:solidFill>
              <a:cs typeface="Calibri"/>
            </a:endParaRPr>
          </a:p>
          <a:p>
            <a:endParaRPr lang="en-GB" dirty="0">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a:p>
        </p:txBody>
      </p:sp>
    </p:spTree>
    <p:extLst>
      <p:ext uri="{BB962C8B-B14F-4D97-AF65-F5344CB8AC3E}">
        <p14:creationId xmlns:p14="http://schemas.microsoft.com/office/powerpoint/2010/main" val="1474426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p:txBody>
          <a:bodyPr/>
          <a:lstStyle/>
          <a:p>
            <a:r>
              <a:rPr lang="en-GB" dirty="0" smtClean="0">
                <a:cs typeface="Calibri Light"/>
              </a:rPr>
              <a:t>Which </a:t>
            </a:r>
            <a:r>
              <a:rPr lang="en-GB" dirty="0">
                <a:cs typeface="Calibri Light"/>
              </a:rPr>
              <a:t>are the sources?</a:t>
            </a:r>
            <a:endParaRPr lang="it-IT" dirty="0"/>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lnSpcReduction="10000"/>
          </a:bodyPr>
          <a:lstStyle/>
          <a:p>
            <a:r>
              <a:rPr lang="en-GB" dirty="0">
                <a:ea typeface="+mn-lt"/>
                <a:cs typeface="+mn-lt"/>
              </a:rPr>
              <a:t>Ideally </a:t>
            </a:r>
            <a:r>
              <a:rPr lang="en-GB" dirty="0" smtClean="0">
                <a:ea typeface="+mn-lt"/>
                <a:cs typeface="+mn-lt"/>
              </a:rPr>
              <a:t>[Mahoney, 2008]: </a:t>
            </a:r>
            <a:r>
              <a:rPr lang="en-GB" dirty="0">
                <a:ea typeface="+mn-lt"/>
                <a:cs typeface="+mn-lt"/>
              </a:rPr>
              <a:t>running software</a:t>
            </a:r>
            <a:endParaRPr lang="it-IT" dirty="0">
              <a:ea typeface="+mn-lt"/>
              <a:cs typeface="+mn-lt"/>
            </a:endParaRPr>
          </a:p>
          <a:p>
            <a:r>
              <a:rPr lang="en-US" dirty="0">
                <a:ea typeface="+mn-lt"/>
                <a:cs typeface="+mn-lt"/>
              </a:rPr>
              <a:t>"historians of technology must tinker with the things to discover the ideas which […] informed them" and</a:t>
            </a:r>
            <a:endParaRPr lang="it-IT" dirty="0">
              <a:cs typeface="Calibri"/>
            </a:endParaRPr>
          </a:p>
          <a:p>
            <a:pPr>
              <a:lnSpc>
                <a:spcPct val="100000"/>
              </a:lnSpc>
              <a:spcBef>
                <a:spcPts val="0"/>
              </a:spcBef>
            </a:pPr>
            <a:r>
              <a:rPr lang="en-US" dirty="0">
                <a:ea typeface="+mn-lt"/>
                <a:cs typeface="+mn-lt"/>
              </a:rPr>
              <a:t>historians of technology must "experience the software as users experienced it and hence analyze that experience critically".</a:t>
            </a:r>
          </a:p>
          <a:p>
            <a:pPr>
              <a:lnSpc>
                <a:spcPct val="100000"/>
              </a:lnSpc>
              <a:spcBef>
                <a:spcPts val="0"/>
              </a:spcBef>
            </a:pPr>
            <a:endParaRPr lang="en-US" dirty="0">
              <a:ea typeface="+mn-lt"/>
              <a:cs typeface="+mn-lt"/>
            </a:endParaRPr>
          </a:p>
          <a:p>
            <a:pPr>
              <a:lnSpc>
                <a:spcPct val="100000"/>
              </a:lnSpc>
              <a:spcBef>
                <a:spcPts val="0"/>
              </a:spcBef>
            </a:pPr>
            <a:r>
              <a:rPr lang="en-US" dirty="0">
                <a:ea typeface="+mn-lt"/>
                <a:cs typeface="+mn-lt"/>
              </a:rPr>
              <a:t>Actually, for </a:t>
            </a:r>
            <a:r>
              <a:rPr lang="en-US" i="1" dirty="0">
                <a:ea typeface="+mn-lt"/>
                <a:cs typeface="+mn-lt"/>
              </a:rPr>
              <a:t>legacy </a:t>
            </a:r>
            <a:r>
              <a:rPr lang="en-US" dirty="0">
                <a:ea typeface="+mn-lt"/>
                <a:cs typeface="+mn-lt"/>
              </a:rPr>
              <a:t>software: source code</a:t>
            </a:r>
          </a:p>
          <a:p>
            <a:r>
              <a:rPr lang="en-GB" dirty="0">
                <a:cs typeface="Calibri"/>
              </a:rPr>
              <a:t>Hence, our work</a:t>
            </a: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a:p>
        </p:txBody>
      </p:sp>
    </p:spTree>
    <p:extLst>
      <p:ext uri="{BB962C8B-B14F-4D97-AF65-F5344CB8AC3E}">
        <p14:creationId xmlns:p14="http://schemas.microsoft.com/office/powerpoint/2010/main" val="3874188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6EE693-34B1-422E-9897-6E49801B1A4B}"/>
              </a:ext>
            </a:extLst>
          </p:cNvPr>
          <p:cNvSpPr>
            <a:spLocks noGrp="1"/>
          </p:cNvSpPr>
          <p:nvPr>
            <p:ph type="title"/>
          </p:nvPr>
        </p:nvSpPr>
        <p:spPr/>
        <p:txBody>
          <a:bodyPr/>
          <a:lstStyle/>
          <a:p>
            <a:r>
              <a:rPr lang="en-GB" dirty="0">
                <a:ea typeface="+mj-lt"/>
                <a:cs typeface="+mj-lt"/>
              </a:rPr>
              <a:t>Why is software history hard?</a:t>
            </a:r>
          </a:p>
          <a:p>
            <a:endParaRPr lang="en-GB" dirty="0">
              <a:cs typeface="Calibri Light"/>
            </a:endParaRPr>
          </a:p>
        </p:txBody>
      </p:sp>
      <p:sp>
        <p:nvSpPr>
          <p:cNvPr id="4" name="Segnaposto contenuto 3">
            <a:extLst>
              <a:ext uri="{FF2B5EF4-FFF2-40B4-BE49-F238E27FC236}">
                <a16:creationId xmlns:a16="http://schemas.microsoft.com/office/drawing/2014/main" id="{555CE53B-2579-425B-A444-494A069334FF}"/>
              </a:ext>
            </a:extLst>
          </p:cNvPr>
          <p:cNvSpPr>
            <a:spLocks noGrp="1"/>
          </p:cNvSpPr>
          <p:nvPr>
            <p:ph sz="half" idx="2"/>
          </p:nvPr>
        </p:nvSpPr>
        <p:spPr>
          <a:xfrm>
            <a:off x="570311" y="1163151"/>
            <a:ext cx="3868340" cy="3684588"/>
          </a:xfrm>
        </p:spPr>
        <p:txBody>
          <a:bodyPr vert="horz" lIns="91440" tIns="45720" rIns="91440" bIns="45720" rtlCol="0" anchor="t">
            <a:normAutofit/>
          </a:bodyPr>
          <a:lstStyle/>
          <a:p>
            <a:pPr marL="0" indent="0" algn="ctr">
              <a:buNone/>
            </a:pPr>
            <a:r>
              <a:rPr lang="en-GB">
                <a:cs typeface="Calibri"/>
              </a:rPr>
              <a:t>"Just as </a:t>
            </a:r>
            <a:endParaRPr lang="en-GB">
              <a:ea typeface="+mn-lt"/>
              <a:cs typeface="+mn-lt"/>
            </a:endParaRPr>
          </a:p>
          <a:p>
            <a:pPr marL="0" indent="0" algn="ctr">
              <a:buNone/>
            </a:pPr>
            <a:r>
              <a:rPr lang="en-GB">
                <a:cs typeface="Calibri"/>
              </a:rPr>
              <a:t>the design of software</a:t>
            </a:r>
            <a:endParaRPr lang="en-GB">
              <a:ea typeface="+mn-lt"/>
              <a:cs typeface="+mn-lt"/>
            </a:endParaRPr>
          </a:p>
          <a:p>
            <a:pPr marL="0" indent="0" algn="ctr">
              <a:buNone/>
            </a:pPr>
            <a:r>
              <a:rPr lang="en-GB">
                <a:cs typeface="Calibri"/>
              </a:rPr>
              <a:t> begins with </a:t>
            </a:r>
            <a:endParaRPr lang="en-GB">
              <a:ea typeface="+mn-lt"/>
              <a:cs typeface="+mn-lt"/>
            </a:endParaRPr>
          </a:p>
          <a:p>
            <a:pPr marL="0" indent="0" algn="ctr">
              <a:buNone/>
            </a:pPr>
            <a:r>
              <a:rPr lang="en-GB">
                <a:cs typeface="Calibri"/>
              </a:rPr>
              <a:t>an analysis of </a:t>
            </a:r>
            <a:endParaRPr lang="en-GB">
              <a:ea typeface="+mn-lt"/>
              <a:cs typeface="+mn-lt"/>
            </a:endParaRPr>
          </a:p>
          <a:p>
            <a:pPr marL="0" indent="0" algn="ctr">
              <a:buNone/>
            </a:pPr>
            <a:endParaRPr lang="en-GB">
              <a:cs typeface="Calibri"/>
            </a:endParaRPr>
          </a:p>
          <a:p>
            <a:pPr marL="0" indent="0" algn="ctr">
              <a:buNone/>
            </a:pPr>
            <a:r>
              <a:rPr lang="en-GB">
                <a:cs typeface="Calibri"/>
              </a:rPr>
              <a:t>the activity to be automated... </a:t>
            </a:r>
          </a:p>
        </p:txBody>
      </p:sp>
      <p:sp>
        <p:nvSpPr>
          <p:cNvPr id="6" name="Segnaposto contenuto 5">
            <a:extLst>
              <a:ext uri="{FF2B5EF4-FFF2-40B4-BE49-F238E27FC236}">
                <a16:creationId xmlns:a16="http://schemas.microsoft.com/office/drawing/2014/main" id="{45A75409-3433-41A0-BBDE-63605977562B}"/>
              </a:ext>
            </a:extLst>
          </p:cNvPr>
          <p:cNvSpPr>
            <a:spLocks noGrp="1"/>
          </p:cNvSpPr>
          <p:nvPr>
            <p:ph sz="quarter" idx="4"/>
          </p:nvPr>
        </p:nvSpPr>
        <p:spPr>
          <a:xfrm>
            <a:off x="4629150" y="1663213"/>
            <a:ext cx="3887391" cy="4613275"/>
          </a:xfrm>
        </p:spPr>
        <p:txBody>
          <a:bodyPr vert="horz" lIns="91440" tIns="45720" rIns="91440" bIns="45720" rtlCol="0" anchor="t">
            <a:normAutofit/>
          </a:bodyPr>
          <a:lstStyle/>
          <a:p>
            <a:pPr marL="0" indent="0" algn="ctr">
              <a:buNone/>
            </a:pPr>
            <a:r>
              <a:rPr lang="en-GB" dirty="0">
                <a:cs typeface="Calibri"/>
              </a:rPr>
              <a:t>...the history of software</a:t>
            </a:r>
            <a:endParaRPr lang="en-GB" dirty="0">
              <a:ea typeface="+mn-lt"/>
              <a:cs typeface="+mn-lt"/>
            </a:endParaRPr>
          </a:p>
          <a:p>
            <a:pPr marL="0" indent="0" algn="ctr">
              <a:buNone/>
            </a:pPr>
            <a:r>
              <a:rPr lang="en-GB" dirty="0">
                <a:cs typeface="Calibri"/>
              </a:rPr>
              <a:t> begins with </a:t>
            </a:r>
            <a:endParaRPr lang="en-GB" dirty="0">
              <a:ea typeface="+mn-lt"/>
              <a:cs typeface="+mn-lt"/>
            </a:endParaRPr>
          </a:p>
          <a:p>
            <a:pPr marL="0" indent="0" algn="ctr">
              <a:buNone/>
            </a:pPr>
            <a:r>
              <a:rPr lang="en-GB" dirty="0">
                <a:cs typeface="Calibri"/>
              </a:rPr>
              <a:t>the </a:t>
            </a:r>
            <a:r>
              <a:rPr lang="en-GB" i="1" dirty="0">
                <a:cs typeface="Calibri"/>
              </a:rPr>
              <a:t>history </a:t>
            </a:r>
            <a:r>
              <a:rPr lang="en-GB" dirty="0">
                <a:cs typeface="Calibri"/>
              </a:rPr>
              <a:t>of what was done to understand how</a:t>
            </a:r>
            <a:endParaRPr lang="en-GB" dirty="0">
              <a:ea typeface="+mn-lt"/>
              <a:cs typeface="+mn-lt"/>
            </a:endParaRPr>
          </a:p>
          <a:p>
            <a:pPr marL="0" indent="0" algn="ctr">
              <a:buNone/>
            </a:pPr>
            <a:r>
              <a:rPr lang="en-GB" dirty="0">
                <a:cs typeface="Calibri"/>
              </a:rPr>
              <a:t>the practice (of that activity) was translated into a computational model."</a:t>
            </a:r>
          </a:p>
          <a:p>
            <a:pPr marL="0" indent="0">
              <a:buNone/>
            </a:pPr>
            <a:endParaRPr lang="en-GB" dirty="0">
              <a:ea typeface="+mn-lt"/>
              <a:cs typeface="+mn-lt"/>
            </a:endParaRPr>
          </a:p>
          <a:p>
            <a:pPr marL="0" indent="0">
              <a:buNone/>
            </a:pPr>
            <a:r>
              <a:rPr lang="en-GB" dirty="0">
                <a:ea typeface="+mn-lt"/>
                <a:cs typeface="+mn-lt"/>
              </a:rPr>
              <a:t>[Mahoney, 2008]</a:t>
            </a:r>
          </a:p>
        </p:txBody>
      </p:sp>
      <p:sp>
        <p:nvSpPr>
          <p:cNvPr id="3" name="Date Placeholder 2"/>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5</a:t>
            </a:fld>
            <a:endParaRPr lang="en-US"/>
          </a:p>
        </p:txBody>
      </p:sp>
    </p:spTree>
    <p:extLst>
      <p:ext uri="{BB962C8B-B14F-4D97-AF65-F5344CB8AC3E}">
        <p14:creationId xmlns:p14="http://schemas.microsoft.com/office/powerpoint/2010/main" val="3710418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p:txBody>
          <a:bodyPr/>
          <a:lstStyle/>
          <a:p>
            <a:r>
              <a:rPr lang="en-GB" dirty="0"/>
              <a:t>Recover first the version </a:t>
            </a:r>
            <a:r>
              <a:rPr lang="en-GB" dirty="0" smtClean="0"/>
              <a:t>history </a:t>
            </a:r>
            <a:endParaRPr lang="it-IT" dirty="0"/>
          </a:p>
        </p:txBody>
      </p:sp>
      <p:pic>
        <p:nvPicPr>
          <p:cNvPr id="3" name="Immagine 3" descr="Immagine che contiene testo&#10;&#10;Descrizione generata con affidabilità molto elevata">
            <a:extLst>
              <a:ext uri="{FF2B5EF4-FFF2-40B4-BE49-F238E27FC236}">
                <a16:creationId xmlns:a16="http://schemas.microsoft.com/office/drawing/2014/main" id="{26D88D12-78E7-4A34-981D-1A5C34921CED}"/>
              </a:ext>
            </a:extLst>
          </p:cNvPr>
          <p:cNvPicPr>
            <a:picLocks noGrp="1" noChangeAspect="1"/>
          </p:cNvPicPr>
          <p:nvPr>
            <p:ph idx="1"/>
          </p:nvPr>
        </p:nvPicPr>
        <p:blipFill>
          <a:blip r:embed="rId3"/>
          <a:stretch>
            <a:fillRect/>
          </a:stretch>
        </p:blipFill>
        <p:spPr>
          <a:xfrm>
            <a:off x="1067958" y="1317012"/>
            <a:ext cx="6784179" cy="4805361"/>
          </a:xfrm>
        </p:spPr>
      </p:pic>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a:p>
        </p:txBody>
      </p:sp>
    </p:spTree>
    <p:extLst>
      <p:ext uri="{BB962C8B-B14F-4D97-AF65-F5344CB8AC3E}">
        <p14:creationId xmlns:p14="http://schemas.microsoft.com/office/powerpoint/2010/main" val="802031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a:xfrm>
            <a:off x="628650" y="365126"/>
            <a:ext cx="7886700" cy="1325563"/>
          </a:xfrm>
        </p:spPr>
        <p:txBody>
          <a:bodyPr/>
          <a:lstStyle/>
          <a:p>
            <a:r>
              <a:rPr lang="en-GB">
                <a:cs typeface="Calibri Light"/>
              </a:rPr>
              <a:t>Roadmap</a:t>
            </a:r>
            <a:endParaRPr lang="en-GB">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p:txBody>
          <a:bodyPr vert="horz" lIns="91440" tIns="45720" rIns="91440" bIns="45720" rtlCol="0" anchor="t">
            <a:normAutofit/>
          </a:bodyPr>
          <a:lstStyle/>
          <a:p>
            <a:r>
              <a:rPr lang="en-GB" dirty="0">
                <a:solidFill>
                  <a:schemeClr val="bg1">
                    <a:lumMod val="85000"/>
                  </a:schemeClr>
                </a:solidFill>
                <a:cs typeface="Calibri"/>
              </a:rPr>
              <a:t>Prologue</a:t>
            </a:r>
            <a:endParaRPr lang="it-IT" dirty="0">
              <a:solidFill>
                <a:schemeClr val="bg1">
                  <a:lumMod val="85000"/>
                </a:schemeClr>
              </a:solidFill>
            </a:endParaRPr>
          </a:p>
          <a:p>
            <a:r>
              <a:rPr lang="en-GB" dirty="0" smtClean="0">
                <a:cs typeface="Calibri"/>
              </a:rPr>
              <a:t>The Software Heritage initiative</a:t>
            </a:r>
            <a:endParaRPr lang="en-GB" dirty="0">
              <a:cs typeface="Calibri"/>
            </a:endParaRPr>
          </a:p>
          <a:p>
            <a:pPr lvl="1"/>
            <a:r>
              <a:rPr lang="en-GB" dirty="0">
                <a:solidFill>
                  <a:srgbClr val="000000"/>
                </a:solidFill>
                <a:cs typeface="Calibri"/>
              </a:rPr>
              <a:t>Where we frame our work in its own context</a:t>
            </a:r>
          </a:p>
          <a:p>
            <a:r>
              <a:rPr lang="en-GB" dirty="0">
                <a:solidFill>
                  <a:schemeClr val="bg1">
                    <a:lumMod val="85000"/>
                  </a:schemeClr>
                </a:solidFill>
                <a:cs typeface="Calibri"/>
              </a:rPr>
              <a:t>SWHAP: </a:t>
            </a:r>
            <a:r>
              <a:rPr lang="en-GB" dirty="0">
                <a:solidFill>
                  <a:schemeClr val="bg1">
                    <a:lumMod val="85000"/>
                  </a:schemeClr>
                </a:solidFill>
                <a:ea typeface="+mn-lt"/>
                <a:cs typeface="+mn-lt"/>
              </a:rPr>
              <a:t>The SWH Acquisition Process </a:t>
            </a:r>
            <a:endParaRPr lang="en-US" dirty="0">
              <a:solidFill>
                <a:schemeClr val="bg1">
                  <a:lumMod val="85000"/>
                </a:schemeClr>
              </a:solidFill>
              <a:ea typeface="+mn-lt"/>
              <a:cs typeface="+mn-lt"/>
            </a:endParaRPr>
          </a:p>
          <a:p>
            <a:r>
              <a:rPr lang="en-GB" dirty="0">
                <a:solidFill>
                  <a:schemeClr val="bg1">
                    <a:lumMod val="85000"/>
                  </a:schemeClr>
                </a:solidFill>
                <a:cs typeface="Calibri"/>
              </a:rPr>
              <a:t>SWHAPPE: </a:t>
            </a:r>
            <a:r>
              <a:rPr lang="en-GB" dirty="0">
                <a:solidFill>
                  <a:schemeClr val="bg1">
                    <a:lumMod val="85000"/>
                  </a:schemeClr>
                </a:solidFill>
                <a:ea typeface="+mn-lt"/>
                <a:cs typeface="+mn-lt"/>
              </a:rPr>
              <a:t>Concrete support to the acquisition</a:t>
            </a:r>
            <a:endParaRPr lang="en-US" dirty="0">
              <a:solidFill>
                <a:schemeClr val="bg1">
                  <a:lumMod val="85000"/>
                </a:schemeClr>
              </a:solidFill>
              <a:ea typeface="+mn-lt"/>
              <a:cs typeface="+mn-lt"/>
            </a:endParaRPr>
          </a:p>
          <a:p>
            <a:r>
              <a:rPr lang="en-GB" dirty="0">
                <a:solidFill>
                  <a:schemeClr val="bg1">
                    <a:lumMod val="85000"/>
                  </a:schemeClr>
                </a:solidFill>
                <a:ea typeface="+mn-lt"/>
                <a:cs typeface="+mn-lt"/>
              </a:rPr>
              <a:t>Epilogue</a:t>
            </a:r>
          </a:p>
          <a:p>
            <a:endParaRPr lang="en-GB" dirty="0">
              <a:solidFill>
                <a:schemeClr val="bg1">
                  <a:lumMod val="85000"/>
                </a:schemeClr>
              </a:solidFill>
              <a:cs typeface="Calibri"/>
            </a:endParaRPr>
          </a:p>
          <a:p>
            <a:endParaRPr lang="en-GB" dirty="0">
              <a:cs typeface="Calibri"/>
            </a:endParaRP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7</a:t>
            </a:fld>
            <a:endParaRPr lang="en-US"/>
          </a:p>
        </p:txBody>
      </p:sp>
    </p:spTree>
    <p:extLst>
      <p:ext uri="{BB962C8B-B14F-4D97-AF65-F5344CB8AC3E}">
        <p14:creationId xmlns:p14="http://schemas.microsoft.com/office/powerpoint/2010/main" val="3172239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p:txBody>
          <a:bodyPr/>
          <a:lstStyle/>
          <a:p>
            <a:r>
              <a:rPr lang="en-GB" dirty="0">
                <a:cs typeface="Calibri Light"/>
              </a:rPr>
              <a:t>Software </a:t>
            </a:r>
            <a:r>
              <a:rPr lang="en-GB" dirty="0" smtClean="0">
                <a:cs typeface="Calibri Light"/>
              </a:rPr>
              <a:t>Heritage</a:t>
            </a:r>
            <a:endParaRPr lang="en-GB" dirty="0">
              <a:ea typeface="+mj-lt"/>
              <a:cs typeface="+mj-lt"/>
            </a:endParaRPr>
          </a:p>
        </p:txBody>
      </p:sp>
      <p:sp>
        <p:nvSpPr>
          <p:cNvPr id="3" name="Segnaposto contenuto 2">
            <a:extLst>
              <a:ext uri="{FF2B5EF4-FFF2-40B4-BE49-F238E27FC236}">
                <a16:creationId xmlns:a16="http://schemas.microsoft.com/office/drawing/2014/main" id="{85B54D71-9561-4EE6-AD4A-4A9DA478CD6D}"/>
              </a:ext>
            </a:extLst>
          </p:cNvPr>
          <p:cNvSpPr>
            <a:spLocks noGrp="1"/>
          </p:cNvSpPr>
          <p:nvPr>
            <p:ph idx="1"/>
          </p:nvPr>
        </p:nvSpPr>
        <p:spPr>
          <a:xfrm>
            <a:off x="628650" y="1825625"/>
            <a:ext cx="7886700" cy="4229735"/>
          </a:xfrm>
        </p:spPr>
        <p:txBody>
          <a:bodyPr vert="horz" lIns="91440" tIns="45720" rIns="91440" bIns="45720" rtlCol="0" anchor="t">
            <a:normAutofit/>
          </a:bodyPr>
          <a:lstStyle/>
          <a:p>
            <a:pPr>
              <a:buFont typeface="Arial,Sans-Serif" panose="020B0604020202020204" pitchFamily="34" charset="0"/>
            </a:pPr>
            <a:r>
              <a:rPr lang="en-GB" dirty="0">
                <a:ea typeface="+mn-lt"/>
                <a:cs typeface="+mn-lt"/>
              </a:rPr>
              <a:t>Mission: </a:t>
            </a:r>
            <a:r>
              <a:rPr lang="en-US" dirty="0">
                <a:ea typeface="+mn-lt"/>
                <a:cs typeface="+mn-lt"/>
              </a:rPr>
              <a:t>build an infrastructure </a:t>
            </a:r>
            <a:r>
              <a:rPr lang="en-US" dirty="0" smtClean="0">
                <a:ea typeface="+mn-lt"/>
                <a:cs typeface="+mn-lt"/>
              </a:rPr>
              <a:t>to </a:t>
            </a:r>
            <a:r>
              <a:rPr lang="en-US" dirty="0" smtClean="0">
                <a:ea typeface="+mn-lt"/>
                <a:cs typeface="+mn-lt"/>
              </a:rPr>
              <a:t>c</a:t>
            </a:r>
            <a:r>
              <a:rPr lang="en-GB" dirty="0" err="1" smtClean="0">
                <a:ea typeface="+mn-lt"/>
                <a:cs typeface="+mn-lt"/>
              </a:rPr>
              <a:t>ollect</a:t>
            </a:r>
            <a:r>
              <a:rPr lang="en-GB" dirty="0">
                <a:ea typeface="+mn-lt"/>
                <a:cs typeface="+mn-lt"/>
              </a:rPr>
              <a:t>, preserve and share the source code of all </a:t>
            </a:r>
            <a:r>
              <a:rPr lang="en-GB" i="1" dirty="0">
                <a:ea typeface="+mn-lt"/>
                <a:cs typeface="+mn-lt"/>
              </a:rPr>
              <a:t>available </a:t>
            </a:r>
            <a:r>
              <a:rPr lang="en-GB" dirty="0" smtClean="0">
                <a:ea typeface="+mn-lt"/>
                <a:cs typeface="+mn-lt"/>
              </a:rPr>
              <a:t>software </a:t>
            </a:r>
            <a:r>
              <a:rPr lang="en-US" dirty="0">
                <a:ea typeface="+mn-lt"/>
                <a:cs typeface="+mn-lt"/>
              </a:rPr>
              <a:t>o</a:t>
            </a:r>
            <a:r>
              <a:rPr lang="en-US" dirty="0" smtClean="0">
                <a:ea typeface="+mn-lt"/>
                <a:cs typeface="+mn-lt"/>
              </a:rPr>
              <a:t>n </a:t>
            </a:r>
            <a:r>
              <a:rPr lang="en-US" dirty="0">
                <a:ea typeface="+mn-lt"/>
                <a:cs typeface="+mn-lt"/>
              </a:rPr>
              <a:t>the long term </a:t>
            </a:r>
          </a:p>
          <a:p>
            <a:pPr>
              <a:lnSpc>
                <a:spcPct val="100000"/>
              </a:lnSpc>
              <a:spcBef>
                <a:spcPts val="0"/>
              </a:spcBef>
            </a:pPr>
            <a:r>
              <a:rPr lang="en-US" dirty="0" smtClean="0">
                <a:ea typeface="+mn-lt"/>
                <a:cs typeface="+mn-lt"/>
              </a:rPr>
              <a:t>Requirements: ensure</a:t>
            </a:r>
            <a:endParaRPr lang="it-IT" dirty="0">
              <a:ea typeface="+mn-lt"/>
              <a:cs typeface="+mn-lt"/>
            </a:endParaRPr>
          </a:p>
          <a:p>
            <a:pPr marL="742950" lvl="1">
              <a:lnSpc>
                <a:spcPct val="100000"/>
              </a:lnSpc>
              <a:spcBef>
                <a:spcPts val="0"/>
              </a:spcBef>
              <a:buFont typeface="Arial,Sans-Serif" panose="020B0604020202020204" pitchFamily="34" charset="0"/>
            </a:pPr>
            <a:r>
              <a:rPr lang="en-US" dirty="0">
                <a:ea typeface="+mn-lt"/>
                <a:cs typeface="+mn-lt"/>
              </a:rPr>
              <a:t>Availability</a:t>
            </a:r>
          </a:p>
          <a:p>
            <a:pPr marL="1200150" lvl="2">
              <a:lnSpc>
                <a:spcPct val="100000"/>
              </a:lnSpc>
              <a:spcBef>
                <a:spcPts val="0"/>
              </a:spcBef>
              <a:buFont typeface="Arial,Sans-Serif" panose="020B0604020202020204" pitchFamily="34" charset="0"/>
            </a:pPr>
            <a:r>
              <a:rPr lang="en-US" i="1" dirty="0">
                <a:ea typeface="+mn-lt"/>
                <a:cs typeface="+mn-lt"/>
              </a:rPr>
              <a:t>Open</a:t>
            </a:r>
            <a:r>
              <a:rPr lang="en-US" dirty="0">
                <a:ea typeface="+mn-lt"/>
                <a:cs typeface="+mn-lt"/>
              </a:rPr>
              <a:t> architecture, software, </a:t>
            </a:r>
            <a:r>
              <a:rPr lang="en-US" dirty="0" smtClean="0">
                <a:ea typeface="+mn-lt"/>
                <a:cs typeface="+mn-lt"/>
              </a:rPr>
              <a:t>and collaboration</a:t>
            </a:r>
            <a:endParaRPr lang="en-US" dirty="0">
              <a:ea typeface="+mn-lt"/>
              <a:cs typeface="+mn-lt"/>
            </a:endParaRPr>
          </a:p>
          <a:p>
            <a:pPr marL="742950" lvl="1">
              <a:lnSpc>
                <a:spcPct val="100000"/>
              </a:lnSpc>
              <a:spcBef>
                <a:spcPts val="0"/>
              </a:spcBef>
              <a:buFont typeface="Arial,Sans-Serif" panose="020B0604020202020204" pitchFamily="34" charset="0"/>
            </a:pPr>
            <a:r>
              <a:rPr lang="en-US" dirty="0">
                <a:ea typeface="+mn-lt"/>
                <a:cs typeface="+mn-lt"/>
              </a:rPr>
              <a:t>Traceability</a:t>
            </a:r>
          </a:p>
          <a:p>
            <a:pPr marL="1200150" lvl="2">
              <a:lnSpc>
                <a:spcPct val="100000"/>
              </a:lnSpc>
              <a:spcBef>
                <a:spcPts val="0"/>
              </a:spcBef>
              <a:buFont typeface="Arial,Sans-Serif" panose="020B0604020202020204" pitchFamily="34" charset="0"/>
            </a:pPr>
            <a:r>
              <a:rPr lang="en-US" dirty="0" smtClean="0">
                <a:ea typeface="+mn-lt"/>
                <a:cs typeface="+mn-lt"/>
              </a:rPr>
              <a:t>Unique intrinsic </a:t>
            </a:r>
            <a:r>
              <a:rPr lang="en-US" dirty="0">
                <a:ea typeface="+mn-lt"/>
                <a:cs typeface="+mn-lt"/>
              </a:rPr>
              <a:t>identifiers, directly computed from </a:t>
            </a:r>
            <a:r>
              <a:rPr lang="en-US" dirty="0" smtClean="0">
                <a:ea typeface="+mn-lt"/>
                <a:cs typeface="+mn-lt"/>
              </a:rPr>
              <a:t>the source code</a:t>
            </a:r>
            <a:endParaRPr lang="en-US" dirty="0">
              <a:ea typeface="+mn-lt"/>
              <a:cs typeface="+mn-lt"/>
            </a:endParaRPr>
          </a:p>
          <a:p>
            <a:pPr marL="742950" lvl="1">
              <a:lnSpc>
                <a:spcPct val="100000"/>
              </a:lnSpc>
              <a:spcBef>
                <a:spcPts val="0"/>
              </a:spcBef>
              <a:buFont typeface="Arial,Sans-Serif" panose="020B0604020202020204" pitchFamily="34" charset="0"/>
            </a:pPr>
            <a:r>
              <a:rPr lang="en-US" dirty="0">
                <a:ea typeface="+mn-lt"/>
                <a:cs typeface="+mn-lt"/>
              </a:rPr>
              <a:t>Uniformity</a:t>
            </a:r>
            <a:endParaRPr lang="it-IT" dirty="0">
              <a:ea typeface="+mn-lt"/>
              <a:cs typeface="+mn-lt"/>
            </a:endParaRPr>
          </a:p>
          <a:p>
            <a:pPr marL="1200150" lvl="2" indent="-342900">
              <a:lnSpc>
                <a:spcPct val="100000"/>
              </a:lnSpc>
              <a:spcBef>
                <a:spcPts val="0"/>
              </a:spcBef>
              <a:buFont typeface="Arial,Sans-Serif" panose="020B0604020202020204" pitchFamily="34" charset="0"/>
            </a:pPr>
            <a:r>
              <a:rPr lang="en-US" dirty="0">
                <a:ea typeface="+mn-lt"/>
                <a:cs typeface="+mn-lt"/>
              </a:rPr>
              <a:t>access through the </a:t>
            </a:r>
            <a:r>
              <a:rPr lang="en-US" dirty="0" smtClean="0">
                <a:ea typeface="+mn-lt"/>
                <a:cs typeface="+mn-lt"/>
              </a:rPr>
              <a:t>same </a:t>
            </a:r>
            <a:r>
              <a:rPr lang="en-US" dirty="0">
                <a:ea typeface="+mn-lt"/>
                <a:cs typeface="+mn-lt"/>
              </a:rPr>
              <a:t>uniform </a:t>
            </a:r>
            <a:r>
              <a:rPr lang="en-US" dirty="0" smtClean="0">
                <a:ea typeface="+mn-lt"/>
                <a:cs typeface="+mn-lt"/>
              </a:rPr>
              <a:t>API/web interface</a:t>
            </a:r>
          </a:p>
        </p:txBody>
      </p:sp>
      <p:sp>
        <p:nvSpPr>
          <p:cNvPr id="4" name="Date Placeholder 3"/>
          <p:cNvSpPr>
            <a:spLocks noGrp="1"/>
          </p:cNvSpPr>
          <p:nvPr>
            <p:ph type="dt" sz="half" idx="10"/>
          </p:nvPr>
        </p:nvSpPr>
        <p:spPr/>
        <p:txBody>
          <a:bodyPr/>
          <a:lstStyle/>
          <a:p>
            <a:r>
              <a:rPr lang="en-US" smtClean="0"/>
              <a:t>October 28</a:t>
            </a:r>
            <a:endParaRPr lang="en-US"/>
          </a:p>
        </p:txBody>
      </p:sp>
      <p:sp>
        <p:nvSpPr>
          <p:cNvPr id="5" name="Footer Placeholder 4"/>
          <p:cNvSpPr>
            <a:spLocks noGrp="1"/>
          </p:cNvSpPr>
          <p:nvPr>
            <p:ph type="ftr" sz="quarter" idx="11"/>
          </p:nvPr>
        </p:nvSpPr>
        <p:spPr/>
        <p:txBody>
          <a:bodyPr/>
          <a:lstStyle/>
          <a:p>
            <a:r>
              <a:rPr lang="en-US" smtClean="0"/>
              <a:t>HaPoC '19 - Bergamo</a:t>
            </a:r>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8</a:t>
            </a:fld>
            <a:endParaRPr lang="en-US"/>
          </a:p>
        </p:txBody>
      </p:sp>
    </p:spTree>
    <p:extLst>
      <p:ext uri="{BB962C8B-B14F-4D97-AF65-F5344CB8AC3E}">
        <p14:creationId xmlns:p14="http://schemas.microsoft.com/office/powerpoint/2010/main" val="3027705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FE4D1-2A04-42D2-BCA7-AEF6966898E1}"/>
              </a:ext>
            </a:extLst>
          </p:cNvPr>
          <p:cNvSpPr>
            <a:spLocks noGrp="1"/>
          </p:cNvSpPr>
          <p:nvPr>
            <p:ph type="title"/>
          </p:nvPr>
        </p:nvSpPr>
        <p:spPr/>
        <p:txBody>
          <a:bodyPr/>
          <a:lstStyle/>
          <a:p>
            <a:r>
              <a:rPr lang="en-GB">
                <a:cs typeface="Calibri Light"/>
              </a:rPr>
              <a:t>Dimensions of source recovery</a:t>
            </a:r>
            <a:endParaRPr lang="en-GB">
              <a:ea typeface="+mj-lt"/>
              <a:cs typeface="+mj-lt"/>
            </a:endParaRPr>
          </a:p>
        </p:txBody>
      </p:sp>
      <p:pic>
        <p:nvPicPr>
          <p:cNvPr id="6" name="Immagine 6" descr="Immagine che contiene uccello, fiore&#10;&#10;Descrizione generata con affidabilità molto elevata">
            <a:extLst>
              <a:ext uri="{FF2B5EF4-FFF2-40B4-BE49-F238E27FC236}">
                <a16:creationId xmlns:a16="http://schemas.microsoft.com/office/drawing/2014/main" id="{82DC1DB1-FC83-4A54-AD84-C4B6706BAB21}"/>
              </a:ext>
            </a:extLst>
          </p:cNvPr>
          <p:cNvPicPr>
            <a:picLocks noGrp="1" noChangeAspect="1"/>
          </p:cNvPicPr>
          <p:nvPr>
            <p:ph idx="1"/>
          </p:nvPr>
        </p:nvPicPr>
        <p:blipFill>
          <a:blip r:embed="rId3"/>
          <a:stretch>
            <a:fillRect/>
          </a:stretch>
        </p:blipFill>
        <p:spPr>
          <a:xfrm>
            <a:off x="1555626" y="1825625"/>
            <a:ext cx="6032747" cy="4351338"/>
          </a:xfrm>
        </p:spPr>
      </p:pic>
      <p:sp>
        <p:nvSpPr>
          <p:cNvPr id="3" name="Date Placeholder 2"/>
          <p:cNvSpPr>
            <a:spLocks noGrp="1"/>
          </p:cNvSpPr>
          <p:nvPr>
            <p:ph type="dt" sz="half" idx="10"/>
          </p:nvPr>
        </p:nvSpPr>
        <p:spPr/>
        <p:txBody>
          <a:bodyPr/>
          <a:lstStyle/>
          <a:p>
            <a:r>
              <a:rPr lang="en-US" smtClean="0"/>
              <a:t>October 28</a:t>
            </a:r>
            <a:endParaRPr lang="en-US"/>
          </a:p>
        </p:txBody>
      </p:sp>
      <p:sp>
        <p:nvSpPr>
          <p:cNvPr id="4" name="Footer Placeholder 3"/>
          <p:cNvSpPr>
            <a:spLocks noGrp="1"/>
          </p:cNvSpPr>
          <p:nvPr>
            <p:ph type="ftr" sz="quarter" idx="11"/>
          </p:nvPr>
        </p:nvSpPr>
        <p:spPr/>
        <p:txBody>
          <a:bodyPr/>
          <a:lstStyle/>
          <a:p>
            <a:r>
              <a:rPr lang="en-US" smtClean="0"/>
              <a:t>HaPoC '19 - Bergamo</a:t>
            </a:r>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9</a:t>
            </a:fld>
            <a:endParaRPr lang="en-US"/>
          </a:p>
        </p:txBody>
      </p:sp>
    </p:spTree>
    <p:extLst>
      <p:ext uri="{BB962C8B-B14F-4D97-AF65-F5344CB8AC3E}">
        <p14:creationId xmlns:p14="http://schemas.microsoft.com/office/powerpoint/2010/main" val="2136693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2043</Words>
  <Application>Microsoft Office PowerPoint</Application>
  <PresentationFormat>On-screen Show (4:3)</PresentationFormat>
  <Paragraphs>451</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Arial,Sans-Serif</vt:lpstr>
      <vt:lpstr>Average,Sans-Serif</vt:lpstr>
      <vt:lpstr>Calibri</vt:lpstr>
      <vt:lpstr>Calibri Light</vt:lpstr>
      <vt:lpstr>Courier New</vt:lpstr>
      <vt:lpstr>Courier New,monospace</vt:lpstr>
      <vt:lpstr>Office Theme</vt:lpstr>
      <vt:lpstr>Saving  the Software Heritage - the process -</vt:lpstr>
      <vt:lpstr>Roadmap</vt:lpstr>
      <vt:lpstr>Roadmap</vt:lpstr>
      <vt:lpstr>Which are the sources?</vt:lpstr>
      <vt:lpstr>Why is software history hard? </vt:lpstr>
      <vt:lpstr>Recover first the version history </vt:lpstr>
      <vt:lpstr>Roadmap</vt:lpstr>
      <vt:lpstr>Software Heritage</vt:lpstr>
      <vt:lpstr>Dimensions of source recovery</vt:lpstr>
      <vt:lpstr>Software Heritage, as of Oct. 2019</vt:lpstr>
      <vt:lpstr>Roadmap</vt:lpstr>
      <vt:lpstr>A naïf view of archeologists' work</vt:lpstr>
      <vt:lpstr>SWHAP: an overview</vt:lpstr>
      <vt:lpstr>The deposited harvest, so far</vt:lpstr>
      <vt:lpstr>Roadmap</vt:lpstr>
      <vt:lpstr>SWHAPPE: requirements</vt:lpstr>
      <vt:lpstr>SWHAPPE: design choices</vt:lpstr>
      <vt:lpstr>SWHAPPE in practice</vt:lpstr>
      <vt:lpstr>SWHAP-SWHAPPE correspondence</vt:lpstr>
      <vt:lpstr>Some details: recovering the story</vt:lpstr>
      <vt:lpstr>Some details: recording the story</vt:lpstr>
      <vt:lpstr>PowerPoint Presentation</vt:lpstr>
      <vt:lpstr>Roadmap</vt:lpstr>
      <vt:lpstr>Conclusions</vt:lpstr>
      <vt:lpstr>Open issues</vt:lpstr>
      <vt:lpstr>References</vt:lpstr>
      <vt:lpstr>Useful pointers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Carlo Montangero</dc:creator>
  <cp:lastModifiedBy>Carlo Montangero</cp:lastModifiedBy>
  <cp:revision>473</cp:revision>
  <dcterms:created xsi:type="dcterms:W3CDTF">2012-07-30T23:18:30Z</dcterms:created>
  <dcterms:modified xsi:type="dcterms:W3CDTF">2019-10-25T10:25:05Z</dcterms:modified>
</cp:coreProperties>
</file>