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70" r:id="rId4"/>
    <p:sldId id="267" r:id="rId5"/>
    <p:sldId id="268" r:id="rId6"/>
    <p:sldId id="269" r:id="rId7"/>
    <p:sldId id="258" r:id="rId8"/>
    <p:sldId id="271" r:id="rId9"/>
    <p:sldId id="266" r:id="rId10"/>
    <p:sldId id="259" r:id="rId11"/>
    <p:sldId id="272" r:id="rId12"/>
    <p:sldId id="273" r:id="rId13"/>
    <p:sldId id="274" r:id="rId14"/>
    <p:sldId id="260" r:id="rId15"/>
    <p:sldId id="276" r:id="rId16"/>
    <p:sldId id="277" r:id="rId17"/>
    <p:sldId id="282" r:id="rId18"/>
    <p:sldId id="285" r:id="rId19"/>
    <p:sldId id="284" r:id="rId20"/>
    <p:sldId id="261" r:id="rId21"/>
    <p:sldId id="278" r:id="rId22"/>
    <p:sldId id="279" r:id="rId23"/>
    <p:sldId id="281" r:id="rId24"/>
    <p:sldId id="283" r:id="rId25"/>
    <p:sldId id="286" r:id="rId26"/>
    <p:sldId id="263" r:id="rId27"/>
    <p:sldId id="275" r:id="rId28"/>
    <p:sldId id="265" r:id="rId29"/>
    <p:sldId id="264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41FE8-817F-5338-ECB8-B940F9D86B4B}" v="553" dt="2019-10-22T09:57:47.470"/>
    <p1510:client id="{56EE3FAF-D535-30F3-6189-60C07A3F1BC0}" v="592" dt="2019-10-23T14:52:27.425"/>
    <p1510:client id="{5B697B58-78F4-A210-7403-6D5B0C1CC068}" v="375" dt="2019-10-24T14:37:58.209"/>
    <p1510:client id="{6470AEA0-F015-0540-2053-3D57F434DC74}" v="667" dt="2019-10-22T15:03:36.761"/>
    <p1510:client id="{71FED4ED-5D32-99B1-1CCB-9BD04CEA90E8}" v="1570" dt="2019-10-24T08:55:25.411"/>
    <p1510:client id="{76961169-213D-646C-50C3-AFF14F4CBB0A}" v="44" dt="2019-10-26T11:10:02.906"/>
    <p1510:client id="{85CD6560-CB82-22E1-236B-4714D1CA07B0}" v="548" dt="2019-10-21T11:38:20.104"/>
    <p1510:client id="{AB6EBC13-E5D1-EAA5-2299-542B2F0F7488}" v="629" dt="2019-10-25T22:34:38.956"/>
    <p1510:client id="{C0FD88B0-B976-F889-10CE-8AA4F56BD84C}" v="1442" dt="2019-10-25T15:54:50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fNH7sDyG4o?feature=oemb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ORaoc2_GAY?feature=oembed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etrogrossi.o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568" y="1298448"/>
            <a:ext cx="7700480" cy="3255264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A Case Study of Legacy Source Code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295" y="4670246"/>
            <a:ext cx="7691920" cy="914400"/>
          </a:xfrm>
        </p:spPr>
        <p:txBody>
          <a:bodyPr>
            <a:noAutofit/>
          </a:bodyPr>
          <a:lstStyle/>
          <a:p>
            <a:r>
              <a:rPr lang="en-US" sz="3200" dirty="0">
                <a:ea typeface="+mn-lt"/>
                <a:cs typeface="+mn-lt"/>
              </a:rPr>
              <a:t>The Computer Music System TAU2-TAUMUS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05931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D61A53-EB3C-40D5-8BB1-66A90C6D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it-IT" dirty="0" err="1"/>
              <a:t>Tarabella's</a:t>
            </a:r>
            <a:r>
              <a:rPr lang="it-IT" dirty="0"/>
              <a:t> </a:t>
            </a:r>
            <a:r>
              <a:rPr lang="it-IT" dirty="0" err="1"/>
              <a:t>fonds</a:t>
            </a:r>
            <a:r>
              <a:rPr lang="it-IT" dirty="0"/>
              <a:t> of </a:t>
            </a:r>
            <a:r>
              <a:rPr lang="it-IT" dirty="0" err="1"/>
              <a:t>TAUmus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AA5A10-2C1E-4D94-995B-9CDE0BAF4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000776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/>
              <a:t>Three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categories</a:t>
            </a:r>
            <a:r>
              <a:rPr lang="it-IT" dirty="0"/>
              <a:t>:</a:t>
            </a:r>
          </a:p>
          <a:p>
            <a:pPr lvl="1">
              <a:spcAft>
                <a:spcPts val="0"/>
              </a:spcAft>
              <a:buFont typeface="Arial" pitchFamily="18" charset="2"/>
              <a:buChar char="•"/>
            </a:pPr>
            <a:endParaRPr lang="it-IT" dirty="0"/>
          </a:p>
          <a:p>
            <a:pPr lvl="1">
              <a:spcAft>
                <a:spcPts val="0"/>
              </a:spcAft>
              <a:buFont typeface="Arial" pitchFamily="18" charset="2"/>
              <a:buChar char="•"/>
            </a:pPr>
            <a:endParaRPr lang="it-IT" dirty="0"/>
          </a:p>
          <a:p>
            <a:pPr lvl="1">
              <a:spcAft>
                <a:spcPts val="0"/>
              </a:spcAft>
              <a:buFont typeface="Arial" pitchFamily="18" charset="2"/>
              <a:buChar char="•"/>
            </a:pPr>
            <a:endParaRPr lang="it-IT" dirty="0"/>
          </a:p>
          <a:p>
            <a:pPr lvl="1">
              <a:spcAft>
                <a:spcPts val="0"/>
              </a:spcAft>
              <a:buFont typeface="Arial" pitchFamily="18" charset="2"/>
              <a:buChar char="•"/>
            </a:pPr>
            <a:endParaRPr lang="it-IT" dirty="0"/>
          </a:p>
          <a:p>
            <a:pPr lvl="1">
              <a:spcAft>
                <a:spcPts val="0"/>
              </a:spcAft>
              <a:buFont typeface="Arial" pitchFamily="18" charset="2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569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D61A53-EB3C-40D5-8BB1-66A90C6D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it-IT" dirty="0" err="1"/>
              <a:t>Tarabella's</a:t>
            </a:r>
            <a:r>
              <a:rPr lang="it-IT" dirty="0"/>
              <a:t> </a:t>
            </a:r>
            <a:r>
              <a:rPr lang="it-IT" dirty="0" err="1"/>
              <a:t>fonds</a:t>
            </a:r>
            <a:r>
              <a:rPr lang="it-IT" dirty="0"/>
              <a:t> of </a:t>
            </a:r>
            <a:r>
              <a:rPr lang="it-IT" dirty="0" err="1"/>
              <a:t>TAUmus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AA5A10-2C1E-4D94-995B-9CDE0BAF4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/>
              <a:t>Three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categories</a:t>
            </a:r>
            <a:r>
              <a:rPr lang="it-IT" dirty="0"/>
              <a:t>:</a:t>
            </a:r>
          </a:p>
          <a:p>
            <a:pPr lvl="1">
              <a:buFont typeface="Arial" pitchFamily="18" charset="2"/>
              <a:buChar char="•"/>
            </a:pPr>
            <a:r>
              <a:rPr lang="it-IT" dirty="0"/>
              <a:t>Papers and sketches</a:t>
            </a:r>
          </a:p>
          <a:p>
            <a:pPr lvl="1">
              <a:buFont typeface="Arial" pitchFamily="18" charset="2"/>
              <a:buChar char="•"/>
            </a:pPr>
            <a:endParaRPr lang="it-IT" dirty="0"/>
          </a:p>
          <a:p>
            <a:pPr lvl="1">
              <a:buFont typeface="Arial" pitchFamily="18" charset="2"/>
              <a:buChar char="•"/>
            </a:pPr>
            <a:endParaRPr lang="it-IT" dirty="0"/>
          </a:p>
          <a:p>
            <a:pPr lvl="1">
              <a:buFont typeface="Arial" pitchFamily="18" charset="2"/>
              <a:buChar char="•"/>
            </a:pPr>
            <a:endParaRPr lang="it-IT" dirty="0"/>
          </a:p>
          <a:p>
            <a:pPr lvl="1">
              <a:buFont typeface="Arial" pitchFamily="18" charset="2"/>
              <a:buChar char="•"/>
            </a:pPr>
            <a:endParaRPr lang="it-IT" dirty="0"/>
          </a:p>
        </p:txBody>
      </p:sp>
      <p:pic>
        <p:nvPicPr>
          <p:cNvPr id="4" name="Immagine 4" descr="Immagine che contiene testo&#10;&#10;Descrizione generata con affidabilità molto elevata">
            <a:extLst>
              <a:ext uri="{FF2B5EF4-FFF2-40B4-BE49-F238E27FC236}">
                <a16:creationId xmlns:a16="http://schemas.microsoft.com/office/drawing/2014/main" id="{89B11053-C796-4CCD-9BCF-79A2F8B22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84" b="-168"/>
          <a:stretch/>
        </p:blipFill>
        <p:spPr>
          <a:xfrm>
            <a:off x="7233007" y="1019064"/>
            <a:ext cx="3719326" cy="5119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225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D61A53-EB3C-40D5-8BB1-66A90C6D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it-IT" dirty="0" err="1"/>
              <a:t>Tarabella's</a:t>
            </a:r>
            <a:r>
              <a:rPr lang="it-IT" dirty="0"/>
              <a:t> </a:t>
            </a:r>
            <a:r>
              <a:rPr lang="it-IT" dirty="0" err="1"/>
              <a:t>fonds</a:t>
            </a:r>
            <a:r>
              <a:rPr lang="it-IT" dirty="0"/>
              <a:t> of </a:t>
            </a:r>
            <a:r>
              <a:rPr lang="it-IT" dirty="0" err="1"/>
              <a:t>TAUmus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AA5A10-2C1E-4D94-995B-9CDE0BAF4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/>
              <a:t>Three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categories</a:t>
            </a:r>
            <a:r>
              <a:rPr lang="it-IT" dirty="0"/>
              <a:t>:</a:t>
            </a:r>
          </a:p>
          <a:p>
            <a:pPr lvl="1">
              <a:buFont typeface="Arial" pitchFamily="18" charset="2"/>
              <a:buChar char="•"/>
            </a:pPr>
            <a:r>
              <a:rPr lang="it-IT" dirty="0"/>
              <a:t>Papers and sketches</a:t>
            </a:r>
          </a:p>
          <a:p>
            <a:pPr lvl="1">
              <a:buFont typeface="Arial" pitchFamily="18" charset="2"/>
              <a:buChar char="•"/>
            </a:pPr>
            <a:r>
              <a:rPr lang="it-IT" dirty="0"/>
              <a:t>Source code</a:t>
            </a:r>
          </a:p>
          <a:p>
            <a:pPr lvl="1">
              <a:buFont typeface="Arial" pitchFamily="18" charset="2"/>
              <a:buChar char="•"/>
            </a:pPr>
            <a:endParaRPr lang="it-IT" dirty="0"/>
          </a:p>
          <a:p>
            <a:pPr lvl="1">
              <a:buFont typeface="Arial" pitchFamily="18" charset="2"/>
              <a:buChar char="•"/>
            </a:pPr>
            <a:endParaRPr lang="it-IT" dirty="0"/>
          </a:p>
          <a:p>
            <a:pPr lvl="1">
              <a:buFont typeface="Arial" pitchFamily="18" charset="2"/>
              <a:buChar char="•"/>
            </a:pPr>
            <a:endParaRPr lang="it-IT" dirty="0"/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5089B81C-0CE2-4530-B6DD-45D0311F3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083" y="1086421"/>
            <a:ext cx="3227294" cy="4583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878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D61A53-EB3C-40D5-8BB1-66A90C6D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it-IT" dirty="0" err="1"/>
              <a:t>Tarabella's</a:t>
            </a:r>
            <a:r>
              <a:rPr lang="it-IT" dirty="0"/>
              <a:t> </a:t>
            </a:r>
            <a:r>
              <a:rPr lang="it-IT" dirty="0" err="1"/>
              <a:t>fonds</a:t>
            </a:r>
            <a:r>
              <a:rPr lang="it-IT" dirty="0"/>
              <a:t> of </a:t>
            </a:r>
            <a:r>
              <a:rPr lang="it-IT" dirty="0" err="1"/>
              <a:t>TAUmus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AA5A10-2C1E-4D94-995B-9CDE0BAF4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/>
              <a:t>Three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categories</a:t>
            </a:r>
            <a:r>
              <a:rPr lang="it-IT" dirty="0"/>
              <a:t>:</a:t>
            </a:r>
          </a:p>
          <a:p>
            <a:pPr lvl="1">
              <a:buFont typeface="Arial" pitchFamily="18" charset="2"/>
              <a:buChar char="•"/>
            </a:pPr>
            <a:r>
              <a:rPr lang="it-IT" dirty="0"/>
              <a:t>Papers and sketches</a:t>
            </a:r>
          </a:p>
          <a:p>
            <a:pPr lvl="1">
              <a:buFont typeface="Arial" pitchFamily="18" charset="2"/>
              <a:buChar char="•"/>
            </a:pPr>
            <a:r>
              <a:rPr lang="it-IT" dirty="0"/>
              <a:t>Source code</a:t>
            </a:r>
          </a:p>
          <a:p>
            <a:pPr lvl="1">
              <a:buFont typeface="Arial" pitchFamily="18" charset="2"/>
              <a:buChar char="•"/>
            </a:pPr>
            <a:r>
              <a:rPr lang="it-IT" dirty="0"/>
              <a:t>Project </a:t>
            </a:r>
            <a:r>
              <a:rPr lang="it-IT" dirty="0" err="1"/>
              <a:t>specifications</a:t>
            </a:r>
          </a:p>
          <a:p>
            <a:pPr lvl="1">
              <a:buFont typeface="Arial" pitchFamily="18" charset="2"/>
              <a:buChar char="•"/>
            </a:pPr>
            <a:endParaRPr lang="it-IT" dirty="0"/>
          </a:p>
          <a:p>
            <a:pPr lvl="1">
              <a:buFont typeface="Arial" pitchFamily="18" charset="2"/>
              <a:buChar char="•"/>
            </a:pPr>
            <a:endParaRPr lang="it-IT" dirty="0"/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134D095A-65B1-4152-8B10-409C79D42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266477"/>
            <a:ext cx="3012140" cy="42353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5905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78366D-C898-47F4-95FD-C9A1E44F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Different kinds of Source Code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696D4E-DB41-4DBB-A711-5A0242D64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endParaRPr lang="it-IT" dirty="0"/>
          </a:p>
          <a:p>
            <a:pPr lvl="1">
              <a:buFont typeface="Arial" pitchFamily="18" charset="2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4989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78366D-C898-47F4-95FD-C9A1E44F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Different kinds of Source Code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696D4E-DB41-4DBB-A711-5A0242D64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55546"/>
            <a:ext cx="7315200" cy="5129202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/>
              <a:t>FORTRAN </a:t>
            </a:r>
            <a:r>
              <a:rPr lang="it-IT" dirty="0" err="1"/>
              <a:t>listings</a:t>
            </a:r>
            <a:r>
              <a:rPr lang="it-IT" dirty="0"/>
              <a:t>:</a:t>
            </a:r>
          </a:p>
          <a:p>
            <a:pPr lvl="1">
              <a:buFont typeface="Arial,Sans-Serif" pitchFamily="18" charset="2"/>
              <a:buChar char="•"/>
            </a:pPr>
            <a:r>
              <a:rPr lang="it-IT" dirty="0">
                <a:ea typeface="+mn-lt"/>
                <a:cs typeface="+mn-lt"/>
              </a:rPr>
              <a:t>TAU2 </a:t>
            </a:r>
            <a:r>
              <a:rPr lang="it-IT" dirty="0" err="1">
                <a:ea typeface="+mn-lt"/>
                <a:cs typeface="+mn-lt"/>
              </a:rPr>
              <a:t>was</a:t>
            </a:r>
            <a:r>
              <a:rPr lang="it-IT" dirty="0">
                <a:ea typeface="+mn-lt"/>
                <a:cs typeface="+mn-lt"/>
              </a:rPr>
              <a:t> just an audio terminal: </a:t>
            </a:r>
            <a:r>
              <a:rPr lang="it-IT" dirty="0" err="1">
                <a:ea typeface="+mn-lt"/>
                <a:cs typeface="+mn-lt"/>
              </a:rPr>
              <a:t>it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didn't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run</a:t>
            </a:r>
            <a:r>
              <a:rPr lang="it-IT" dirty="0">
                <a:ea typeface="+mn-lt"/>
                <a:cs typeface="+mn-lt"/>
              </a:rPr>
              <a:t> code</a:t>
            </a:r>
            <a:endParaRPr lang="en-US" dirty="0">
              <a:ea typeface="+mn-lt"/>
              <a:cs typeface="+mn-lt"/>
            </a:endParaRPr>
          </a:p>
          <a:p>
            <a:pPr lvl="1">
              <a:buFont typeface="Arial,Sans-Serif" pitchFamily="18" charset="2"/>
              <a:buChar char="•"/>
            </a:pPr>
            <a:r>
              <a:rPr lang="it-IT" dirty="0">
                <a:ea typeface="+mn-lt"/>
                <a:cs typeface="+mn-lt"/>
              </a:rPr>
              <a:t>Code </a:t>
            </a:r>
            <a:r>
              <a:rPr lang="it-IT" dirty="0" err="1">
                <a:ea typeface="+mn-lt"/>
                <a:cs typeface="+mn-lt"/>
              </a:rPr>
              <a:t>ran</a:t>
            </a:r>
            <a:r>
              <a:rPr lang="it-IT" dirty="0">
                <a:ea typeface="+mn-lt"/>
                <a:cs typeface="+mn-lt"/>
              </a:rPr>
              <a:t> on the </a:t>
            </a:r>
            <a:r>
              <a:rPr lang="it-IT" dirty="0" err="1">
                <a:ea typeface="+mn-lt"/>
                <a:cs typeface="+mn-lt"/>
              </a:rPr>
              <a:t>CNUCE's</a:t>
            </a:r>
            <a:r>
              <a:rPr lang="it-IT" dirty="0">
                <a:ea typeface="+mn-lt"/>
                <a:cs typeface="+mn-lt"/>
              </a:rPr>
              <a:t> IBM 370</a:t>
            </a:r>
            <a:endParaRPr lang="en-US" dirty="0">
              <a:ea typeface="+mn-lt"/>
              <a:cs typeface="+mn-lt"/>
            </a:endParaRPr>
          </a:p>
          <a:p>
            <a:pPr lvl="1">
              <a:buFont typeface="Arial,Sans-Serif" pitchFamily="18" charset="2"/>
              <a:buChar char="•"/>
            </a:pPr>
            <a:r>
              <a:rPr lang="it-IT" dirty="0" err="1">
                <a:ea typeface="+mn-lt"/>
                <a:cs typeface="+mn-lt"/>
              </a:rPr>
              <a:t>These</a:t>
            </a:r>
            <a:r>
              <a:rPr lang="it-IT" dirty="0">
                <a:ea typeface="+mn-lt"/>
                <a:cs typeface="+mn-lt"/>
              </a:rPr>
              <a:t> are (part of) the code of the </a:t>
            </a:r>
            <a:r>
              <a:rPr lang="it-IT" dirty="0" err="1">
                <a:ea typeface="+mn-lt"/>
                <a:cs typeface="+mn-lt"/>
              </a:rPr>
              <a:t>TAUmus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interpreter</a:t>
            </a:r>
            <a:endParaRPr lang="it-IT" dirty="0" err="1"/>
          </a:p>
          <a:p>
            <a:pPr>
              <a:buFont typeface="Arial" pitchFamily="18" charset="2"/>
              <a:buChar char="•"/>
            </a:pPr>
            <a:endParaRPr lang="it-IT" dirty="0"/>
          </a:p>
          <a:p>
            <a:pPr>
              <a:buFont typeface="Arial" pitchFamily="18" charset="2"/>
              <a:buChar char="•"/>
            </a:pPr>
            <a:endParaRPr lang="it-IT" dirty="0"/>
          </a:p>
          <a:p>
            <a:pPr>
              <a:buFont typeface="Arial" pitchFamily="18" charset="2"/>
              <a:buChar char="•"/>
            </a:pPr>
            <a:endParaRPr lang="it-IT" dirty="0"/>
          </a:p>
          <a:p>
            <a:pPr lvl="1">
              <a:buFont typeface="Arial" pitchFamily="18" charset="2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2270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78366D-C898-47F4-95FD-C9A1E44F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Different kinds of Source Code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696D4E-DB41-4DBB-A711-5A0242D64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97695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/>
              <a:t>FORTRAN </a:t>
            </a:r>
            <a:r>
              <a:rPr lang="it-IT" dirty="0" err="1"/>
              <a:t>listings</a:t>
            </a:r>
            <a:r>
              <a:rPr lang="it-IT" dirty="0"/>
              <a:t>:</a:t>
            </a:r>
          </a:p>
          <a:p>
            <a:pPr lvl="1">
              <a:buFont typeface="Arial,Sans-Serif" pitchFamily="18" charset="2"/>
              <a:buChar char="•"/>
            </a:pPr>
            <a:r>
              <a:rPr lang="it-IT" dirty="0">
                <a:ea typeface="+mn-lt"/>
                <a:cs typeface="+mn-lt"/>
              </a:rPr>
              <a:t>TAU2 </a:t>
            </a:r>
            <a:r>
              <a:rPr lang="it-IT" dirty="0" err="1">
                <a:ea typeface="+mn-lt"/>
                <a:cs typeface="+mn-lt"/>
              </a:rPr>
              <a:t>was</a:t>
            </a:r>
            <a:r>
              <a:rPr lang="it-IT" dirty="0">
                <a:ea typeface="+mn-lt"/>
                <a:cs typeface="+mn-lt"/>
              </a:rPr>
              <a:t> just an audio terminal: </a:t>
            </a:r>
            <a:r>
              <a:rPr lang="it-IT" dirty="0" err="1">
                <a:ea typeface="+mn-lt"/>
                <a:cs typeface="+mn-lt"/>
              </a:rPr>
              <a:t>it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didn't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run</a:t>
            </a:r>
            <a:r>
              <a:rPr lang="it-IT" dirty="0">
                <a:ea typeface="+mn-lt"/>
                <a:cs typeface="+mn-lt"/>
              </a:rPr>
              <a:t> code</a:t>
            </a:r>
            <a:endParaRPr lang="en-US" dirty="0">
              <a:ea typeface="+mn-lt"/>
              <a:cs typeface="+mn-lt"/>
            </a:endParaRPr>
          </a:p>
          <a:p>
            <a:pPr lvl="1">
              <a:buFont typeface="Arial,Sans-Serif" pitchFamily="18" charset="2"/>
              <a:buChar char="•"/>
            </a:pPr>
            <a:r>
              <a:rPr lang="it-IT" dirty="0">
                <a:ea typeface="+mn-lt"/>
                <a:cs typeface="+mn-lt"/>
              </a:rPr>
              <a:t>Code </a:t>
            </a:r>
            <a:r>
              <a:rPr lang="it-IT" dirty="0" err="1">
                <a:ea typeface="+mn-lt"/>
                <a:cs typeface="+mn-lt"/>
              </a:rPr>
              <a:t>ran</a:t>
            </a:r>
            <a:r>
              <a:rPr lang="it-IT" dirty="0">
                <a:ea typeface="+mn-lt"/>
                <a:cs typeface="+mn-lt"/>
              </a:rPr>
              <a:t> on the </a:t>
            </a:r>
            <a:r>
              <a:rPr lang="it-IT" dirty="0" err="1">
                <a:ea typeface="+mn-lt"/>
                <a:cs typeface="+mn-lt"/>
              </a:rPr>
              <a:t>CNUCE's</a:t>
            </a:r>
            <a:r>
              <a:rPr lang="it-IT" dirty="0">
                <a:ea typeface="+mn-lt"/>
                <a:cs typeface="+mn-lt"/>
              </a:rPr>
              <a:t> IBM 370</a:t>
            </a:r>
            <a:endParaRPr lang="en-US" dirty="0">
              <a:ea typeface="+mn-lt"/>
              <a:cs typeface="+mn-lt"/>
            </a:endParaRPr>
          </a:p>
          <a:p>
            <a:pPr lvl="1">
              <a:buFont typeface="Arial,Sans-Serif" pitchFamily="18" charset="2"/>
              <a:buChar char="•"/>
            </a:pPr>
            <a:r>
              <a:rPr lang="it-IT" dirty="0" err="1">
                <a:ea typeface="+mn-lt"/>
                <a:cs typeface="+mn-lt"/>
              </a:rPr>
              <a:t>These</a:t>
            </a:r>
            <a:r>
              <a:rPr lang="it-IT" dirty="0">
                <a:ea typeface="+mn-lt"/>
                <a:cs typeface="+mn-lt"/>
              </a:rPr>
              <a:t> are (part of) the code of the </a:t>
            </a:r>
            <a:r>
              <a:rPr lang="it-IT" dirty="0" err="1">
                <a:ea typeface="+mn-lt"/>
                <a:cs typeface="+mn-lt"/>
              </a:rPr>
              <a:t>TAUmus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interpreter</a:t>
            </a:r>
            <a:endParaRPr lang="it-IT" dirty="0" err="1"/>
          </a:p>
          <a:p>
            <a:pPr>
              <a:buFont typeface="Arial" pitchFamily="18" charset="2"/>
              <a:buChar char="•"/>
            </a:pPr>
            <a:r>
              <a:rPr lang="it-IT" dirty="0" err="1"/>
              <a:t>TAUmus</a:t>
            </a:r>
            <a:r>
              <a:rPr lang="it-IT" dirty="0"/>
              <a:t> </a:t>
            </a:r>
            <a:r>
              <a:rPr lang="it-IT" dirty="0" err="1"/>
              <a:t>listings</a:t>
            </a:r>
            <a:r>
              <a:rPr lang="it-IT" dirty="0"/>
              <a:t>:</a:t>
            </a:r>
          </a:p>
          <a:p>
            <a:pPr lvl="1">
              <a:buFont typeface="Arial" pitchFamily="18" charset="2"/>
              <a:buChar char="•"/>
            </a:pPr>
            <a:r>
              <a:rPr lang="it-IT" dirty="0"/>
              <a:t>Hand-</a:t>
            </a:r>
            <a:r>
              <a:rPr lang="it-IT" dirty="0" err="1"/>
              <a:t>written</a:t>
            </a:r>
            <a:r>
              <a:rPr lang="it-IT" dirty="0"/>
              <a:t>, the </a:t>
            </a:r>
            <a:r>
              <a:rPr lang="it-IT" dirty="0" err="1"/>
              <a:t>actual</a:t>
            </a:r>
            <a:r>
              <a:rPr lang="it-IT" dirty="0"/>
              <a:t> code of music sessions</a:t>
            </a:r>
          </a:p>
          <a:p>
            <a:pPr lvl="1">
              <a:buFont typeface="Arial" pitchFamily="18" charset="2"/>
              <a:buChar char="•"/>
            </a:pPr>
            <a:r>
              <a:rPr lang="it-IT" dirty="0"/>
              <a:t>The </a:t>
            </a:r>
            <a:r>
              <a:rPr lang="it-IT" dirty="0" err="1"/>
              <a:t>interpreter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basically</a:t>
            </a:r>
            <a:r>
              <a:rPr lang="it-IT" dirty="0"/>
              <a:t> a terminal</a:t>
            </a:r>
          </a:p>
          <a:p>
            <a:pPr lvl="1">
              <a:buFont typeface="Arial" pitchFamily="18" charset="2"/>
              <a:buChar char="•"/>
            </a:pPr>
            <a:r>
              <a:rPr lang="it-IT" dirty="0"/>
              <a:t>The user </a:t>
            </a:r>
            <a:r>
              <a:rPr lang="it-IT" err="1"/>
              <a:t>could</a:t>
            </a:r>
            <a:r>
              <a:rPr lang="it-IT"/>
              <a:t> play music using the </a:t>
            </a:r>
            <a:r>
              <a:rPr lang="it-IT" err="1"/>
              <a:t>TAUmus</a:t>
            </a:r>
            <a:r>
              <a:rPr lang="it-IT" dirty="0"/>
              <a:t> </a:t>
            </a:r>
            <a:r>
              <a:rPr lang="it-IT" err="1"/>
              <a:t>commands</a:t>
            </a:r>
            <a:endParaRPr lang="it-IT"/>
          </a:p>
          <a:p>
            <a:pPr lvl="1">
              <a:buFont typeface="Arial" pitchFamily="18" charset="2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2200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85268-A66B-4AE4-AE44-BF4A989B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process, instantiated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E003E7-5D5A-472D-8781-C50CEE54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907604" cy="5137762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 err="1"/>
              <a:t>TAUmus</a:t>
            </a:r>
            <a:r>
              <a:rPr lang="it-IT" dirty="0"/>
              <a:t> Workbench </a:t>
            </a:r>
            <a:r>
              <a:rPr lang="it-IT" dirty="0" err="1"/>
              <a:t>is</a:t>
            </a:r>
            <a:r>
              <a:rPr lang="it-IT" dirty="0"/>
              <a:t> the (</a:t>
            </a:r>
            <a:r>
              <a:rPr lang="it-IT" dirty="0" err="1"/>
              <a:t>virtual</a:t>
            </a:r>
            <a:r>
              <a:rPr lang="it-IT" dirty="0"/>
              <a:t>) place </a:t>
            </a:r>
            <a:r>
              <a:rPr lang="it-IT" dirty="0" err="1"/>
              <a:t>where</a:t>
            </a:r>
            <a:r>
              <a:rPr lang="it-IT" dirty="0"/>
              <a:t> the work </a:t>
            </a:r>
            <a:r>
              <a:rPr lang="it-IT" dirty="0" err="1"/>
              <a:t>actually</a:t>
            </a:r>
            <a:r>
              <a:rPr lang="it-IT" dirty="0"/>
              <a:t> </a:t>
            </a:r>
            <a:r>
              <a:rPr lang="it-IT" dirty="0" err="1"/>
              <a:t>started</a:t>
            </a:r>
          </a:p>
          <a:p>
            <a:pPr>
              <a:buFont typeface="Arial" pitchFamily="18" charset="2"/>
              <a:buChar char="•"/>
            </a:pPr>
            <a:endParaRPr lang="it-IT" dirty="0"/>
          </a:p>
          <a:p>
            <a:pPr>
              <a:buFont typeface="Arial" pitchFamily="18" charset="2"/>
              <a:buChar char="•"/>
            </a:pPr>
            <a:endParaRPr lang="it-IT" dirty="0"/>
          </a:p>
          <a:p>
            <a:pPr>
              <a:buFont typeface="Arial" pitchFamily="18" charset="2"/>
              <a:buChar char="•"/>
            </a:pPr>
            <a:endParaRPr lang="it-IT" dirty="0"/>
          </a:p>
          <a:p>
            <a:pPr>
              <a:buFont typeface="Arial" pitchFamily="18" charset="2"/>
              <a:buChar char="•"/>
            </a:pPr>
            <a:endParaRPr lang="it-IT" dirty="0"/>
          </a:p>
        </p:txBody>
      </p:sp>
      <p:pic>
        <p:nvPicPr>
          <p:cNvPr id="4" name="Immagine 4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5802D1B3-F622-47E3-80D4-4DBE7097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919" y="1645828"/>
            <a:ext cx="3639670" cy="35521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9508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85268-A66B-4AE4-AE44-BF4A989B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process, instantiated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E003E7-5D5A-472D-8781-C50CEE54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907604" cy="5240504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 err="1"/>
              <a:t>TAUmus</a:t>
            </a:r>
            <a:r>
              <a:rPr lang="it-IT" dirty="0"/>
              <a:t> Workbench </a:t>
            </a:r>
            <a:r>
              <a:rPr lang="it-IT" dirty="0" err="1"/>
              <a:t>is</a:t>
            </a:r>
            <a:r>
              <a:rPr lang="it-IT" dirty="0"/>
              <a:t> the (</a:t>
            </a:r>
            <a:r>
              <a:rPr lang="it-IT" dirty="0" err="1"/>
              <a:t>virtual</a:t>
            </a:r>
            <a:r>
              <a:rPr lang="it-IT" dirty="0"/>
              <a:t>) place </a:t>
            </a:r>
            <a:r>
              <a:rPr lang="it-IT" dirty="0" err="1"/>
              <a:t>where</a:t>
            </a:r>
            <a:r>
              <a:rPr lang="it-IT" dirty="0"/>
              <a:t> the work </a:t>
            </a:r>
            <a:r>
              <a:rPr lang="it-IT" dirty="0" err="1"/>
              <a:t>actually</a:t>
            </a:r>
            <a:r>
              <a:rPr lang="it-IT" dirty="0"/>
              <a:t> </a:t>
            </a:r>
            <a:r>
              <a:rPr lang="it-IT" dirty="0" err="1"/>
              <a:t>started</a:t>
            </a:r>
            <a:endParaRPr lang="it-IT" dirty="0"/>
          </a:p>
          <a:p>
            <a:pPr>
              <a:buFont typeface="Arial" pitchFamily="18" charset="2"/>
              <a:buChar char="•"/>
            </a:pPr>
            <a:r>
              <a:rPr lang="it-IT" dirty="0"/>
              <a:t>The directory </a:t>
            </a:r>
            <a:r>
              <a:rPr lang="it-IT" dirty="0" err="1"/>
              <a:t>structure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inherited</a:t>
            </a:r>
            <a:r>
              <a:rPr lang="it-IT" dirty="0"/>
              <a:t> from the SWHAP template</a:t>
            </a:r>
          </a:p>
          <a:p>
            <a:pPr>
              <a:buFont typeface="Arial" pitchFamily="18" charset="2"/>
              <a:buChar char="•"/>
            </a:pPr>
            <a:endParaRPr lang="it-IT" dirty="0"/>
          </a:p>
          <a:p>
            <a:pPr>
              <a:buFont typeface="Arial" pitchFamily="18" charset="2"/>
              <a:buChar char="•"/>
            </a:pPr>
            <a:endParaRPr lang="it-IT" dirty="0"/>
          </a:p>
        </p:txBody>
      </p:sp>
      <p:pic>
        <p:nvPicPr>
          <p:cNvPr id="4" name="Immagine 4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5802D1B3-F622-47E3-80D4-4DBE7097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919" y="1645828"/>
            <a:ext cx="3639670" cy="35521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793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85268-A66B-4AE4-AE44-BF4A989B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process, instantiated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E003E7-5D5A-472D-8781-C50CEE54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907604" cy="5060708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 err="1"/>
              <a:t>TAUmus</a:t>
            </a:r>
            <a:r>
              <a:rPr lang="it-IT" dirty="0"/>
              <a:t> Workbench </a:t>
            </a:r>
            <a:r>
              <a:rPr lang="it-IT" dirty="0" err="1"/>
              <a:t>is</a:t>
            </a:r>
            <a:r>
              <a:rPr lang="it-IT" dirty="0"/>
              <a:t> the (</a:t>
            </a:r>
            <a:r>
              <a:rPr lang="it-IT" dirty="0" err="1"/>
              <a:t>virtual</a:t>
            </a:r>
            <a:r>
              <a:rPr lang="it-IT" dirty="0"/>
              <a:t>) place </a:t>
            </a:r>
            <a:r>
              <a:rPr lang="it-IT" dirty="0" err="1"/>
              <a:t>where</a:t>
            </a:r>
            <a:r>
              <a:rPr lang="it-IT" dirty="0"/>
              <a:t> the work </a:t>
            </a:r>
            <a:r>
              <a:rPr lang="it-IT" dirty="0" err="1"/>
              <a:t>actually</a:t>
            </a:r>
            <a:r>
              <a:rPr lang="it-IT" dirty="0"/>
              <a:t> </a:t>
            </a:r>
            <a:r>
              <a:rPr lang="it-IT" dirty="0" err="1"/>
              <a:t>started</a:t>
            </a:r>
            <a:endParaRPr lang="it-IT"/>
          </a:p>
          <a:p>
            <a:pPr>
              <a:buFont typeface="Arial" pitchFamily="18" charset="2"/>
              <a:buChar char="•"/>
            </a:pPr>
            <a:r>
              <a:rPr lang="it-IT" dirty="0"/>
              <a:t>The directory </a:t>
            </a:r>
            <a:r>
              <a:rPr lang="it-IT" dirty="0" err="1"/>
              <a:t>structure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inherited</a:t>
            </a:r>
            <a:r>
              <a:rPr lang="it-IT" dirty="0"/>
              <a:t> from the SWHAP template</a:t>
            </a:r>
          </a:p>
          <a:p>
            <a:pPr>
              <a:buFont typeface="Arial" pitchFamily="18" charset="2"/>
              <a:buChar char="•"/>
            </a:pPr>
            <a:r>
              <a:rPr lang="it-IT" dirty="0"/>
              <a:t>From </a:t>
            </a:r>
            <a:r>
              <a:rPr lang="it-IT" dirty="0" err="1"/>
              <a:t>here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performed</a:t>
            </a:r>
            <a:r>
              <a:rPr lang="it-IT" dirty="0"/>
              <a:t> the </a:t>
            </a:r>
            <a:r>
              <a:rPr lang="it-IT" dirty="0" err="1"/>
              <a:t>process's</a:t>
            </a:r>
            <a:r>
              <a:rPr lang="it-IT" dirty="0"/>
              <a:t> steps</a:t>
            </a:r>
          </a:p>
        </p:txBody>
      </p:sp>
      <p:pic>
        <p:nvPicPr>
          <p:cNvPr id="4" name="Immagine 4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5802D1B3-F622-47E3-80D4-4DBE7097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919" y="1645828"/>
            <a:ext cx="3639670" cy="35521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809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76C43-A64C-4A86-912B-6ED5FC0F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11" y="1123837"/>
            <a:ext cx="3075908" cy="4601183"/>
          </a:xfrm>
        </p:spPr>
        <p:txBody>
          <a:bodyPr/>
          <a:lstStyle/>
          <a:p>
            <a:r>
              <a:rPr lang="it-IT" dirty="0" err="1">
                <a:ea typeface="+mj-lt"/>
                <a:cs typeface="+mj-lt"/>
              </a:rPr>
              <a:t>TAUmus</a:t>
            </a:r>
            <a:r>
              <a:rPr lang="it-IT" dirty="0">
                <a:ea typeface="+mj-lt"/>
                <a:cs typeface="+mj-lt"/>
              </a:rPr>
              <a:t> 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so </a:t>
            </a:r>
            <a:r>
              <a:rPr lang="it-IT" dirty="0" err="1"/>
              <a:t>interesting</a:t>
            </a:r>
            <a:r>
              <a:rPr lang="it-IT" dirty="0"/>
              <a:t>?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BE83A7-2A9E-423B-9EF6-1F0E880A1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048686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>
              <a:buFont typeface="Arial" pitchFamily="18" charset="2"/>
              <a:buChar char="•"/>
            </a:pPr>
            <a:endParaRPr lang="it-IT" dirty="0"/>
          </a:p>
          <a:p>
            <a:pPr>
              <a:buFont typeface="Arial" pitchFamily="18" charset="2"/>
              <a:buChar char="•"/>
            </a:pPr>
            <a:endParaRPr lang="it-IT" dirty="0"/>
          </a:p>
          <a:p>
            <a:pPr>
              <a:buFont typeface="Arial" pitchFamily="18" charset="2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1350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85268-A66B-4AE4-AE44-BF4A989B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process, instantiated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E003E7-5D5A-472D-8781-C50CEE54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907604" cy="5120640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/>
              <a:t>First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created</a:t>
            </a:r>
            <a:r>
              <a:rPr lang="it-IT" dirty="0"/>
              <a:t> the </a:t>
            </a:r>
            <a:r>
              <a:rPr lang="it-IT" dirty="0" err="1"/>
              <a:t>Depository</a:t>
            </a:r>
          </a:p>
        </p:txBody>
      </p:sp>
      <p:pic>
        <p:nvPicPr>
          <p:cNvPr id="4" name="Immagine 4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5802D1B3-F622-47E3-80D4-4DBE7097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919" y="1624612"/>
            <a:ext cx="3639670" cy="35945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9762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85268-A66B-4AE4-AE44-BF4A989B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process, instantiated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E003E7-5D5A-472D-8781-C50CEE54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907604" cy="5120640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/>
              <a:t>First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created</a:t>
            </a:r>
            <a:r>
              <a:rPr lang="it-IT" dirty="0"/>
              <a:t> the </a:t>
            </a:r>
            <a:r>
              <a:rPr lang="it-IT" dirty="0" err="1"/>
              <a:t>Depository</a:t>
            </a:r>
            <a:endParaRPr lang="it-IT" dirty="0"/>
          </a:p>
          <a:p>
            <a:pPr lvl="1">
              <a:spcAft>
                <a:spcPts val="0"/>
              </a:spcAft>
              <a:buFont typeface="Arial" pitchFamily="18" charset="2"/>
              <a:buChar char="•"/>
            </a:pPr>
            <a:r>
              <a:rPr lang="it-IT" dirty="0"/>
              <a:t>Here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raw-material</a:t>
            </a:r>
            <a:r>
              <a:rPr lang="it-IT" dirty="0"/>
              <a:t>...</a:t>
            </a:r>
          </a:p>
        </p:txBody>
      </p:sp>
      <p:pic>
        <p:nvPicPr>
          <p:cNvPr id="4" name="Immagine 4" descr="Immagine che contiene computer&#10;&#10;Descrizione generata con affidabilità molto elevata">
            <a:extLst>
              <a:ext uri="{FF2B5EF4-FFF2-40B4-BE49-F238E27FC236}">
                <a16:creationId xmlns:a16="http://schemas.microsoft.com/office/drawing/2014/main" id="{5802D1B3-F622-47E3-80D4-4DBE7097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919" y="1645828"/>
            <a:ext cx="3639670" cy="35521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0569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85268-A66B-4AE4-AE44-BF4A989B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process, instantiated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E003E7-5D5A-472D-8781-C50CEE54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907604" cy="5120640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/>
              <a:t>First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created</a:t>
            </a:r>
            <a:r>
              <a:rPr lang="it-IT" dirty="0"/>
              <a:t> the </a:t>
            </a:r>
            <a:r>
              <a:rPr lang="it-IT" dirty="0" err="1"/>
              <a:t>Depository</a:t>
            </a:r>
            <a:endParaRPr lang="it-IT" dirty="0"/>
          </a:p>
          <a:p>
            <a:pPr lvl="1">
              <a:spcAft>
                <a:spcPts val="0"/>
              </a:spcAft>
              <a:buFont typeface="Arial" pitchFamily="18" charset="2"/>
              <a:buChar char="•"/>
            </a:pPr>
            <a:r>
              <a:rPr lang="it-IT" dirty="0"/>
              <a:t>Here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raw-material</a:t>
            </a:r>
            <a:r>
              <a:rPr lang="it-IT" dirty="0"/>
              <a:t>...</a:t>
            </a:r>
          </a:p>
          <a:p>
            <a:pPr lvl="1">
              <a:spcAft>
                <a:spcPts val="0"/>
              </a:spcAft>
              <a:buFont typeface="Arial" pitchFamily="18" charset="2"/>
              <a:buChar char="•"/>
            </a:pPr>
            <a:r>
              <a:rPr lang="it-IT" dirty="0"/>
              <a:t>...and </a:t>
            </a:r>
            <a:r>
              <a:rPr lang="it-IT" dirty="0" err="1"/>
              <a:t>browsable</a:t>
            </a:r>
            <a:r>
              <a:rPr lang="it-IT" dirty="0"/>
              <a:t>-source</a:t>
            </a:r>
          </a:p>
        </p:txBody>
      </p:sp>
      <p:pic>
        <p:nvPicPr>
          <p:cNvPr id="4" name="Immagine 4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5802D1B3-F622-47E3-80D4-4DBE7097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154" y="1645828"/>
            <a:ext cx="3603199" cy="35521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8113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85268-A66B-4AE4-AE44-BF4A989B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process</a:t>
            </a:r>
            <a:r>
              <a:rPr lang="it-IT" dirty="0"/>
              <a:t>, </a:t>
            </a:r>
            <a:r>
              <a:rPr lang="it-IT" dirty="0" err="1"/>
              <a:t>instantiated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E003E7-5D5A-472D-8781-C50CEE54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907604" cy="5120640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/>
              <a:t>First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created</a:t>
            </a:r>
            <a:r>
              <a:rPr lang="it-IT" dirty="0"/>
              <a:t> the </a:t>
            </a:r>
            <a:r>
              <a:rPr lang="it-IT" dirty="0" err="1"/>
              <a:t>Depository</a:t>
            </a:r>
            <a:endParaRPr lang="it-IT"/>
          </a:p>
          <a:p>
            <a:pPr lvl="1">
              <a:buFont typeface="Arial,Sans-Serif" pitchFamily="18" charset="2"/>
              <a:buChar char="•"/>
            </a:pPr>
            <a:r>
              <a:rPr lang="it-IT" dirty="0">
                <a:ea typeface="+mn-lt"/>
                <a:cs typeface="+mn-lt"/>
              </a:rPr>
              <a:t>Here </a:t>
            </a:r>
            <a:r>
              <a:rPr lang="it-IT" dirty="0" err="1">
                <a:ea typeface="+mn-lt"/>
                <a:cs typeface="+mn-lt"/>
              </a:rPr>
              <a:t>we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have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raw-material</a:t>
            </a:r>
            <a:r>
              <a:rPr lang="it-IT" dirty="0">
                <a:ea typeface="+mn-lt"/>
                <a:cs typeface="+mn-lt"/>
              </a:rPr>
              <a:t>...</a:t>
            </a:r>
          </a:p>
          <a:p>
            <a:pPr lvl="1">
              <a:buFont typeface="Arial,Sans-Serif" pitchFamily="18" charset="2"/>
              <a:buChar char="•"/>
            </a:pPr>
            <a:r>
              <a:rPr lang="it-IT" dirty="0">
                <a:ea typeface="+mn-lt"/>
                <a:cs typeface="+mn-lt"/>
              </a:rPr>
              <a:t>...and </a:t>
            </a:r>
            <a:r>
              <a:rPr lang="it-IT" dirty="0" err="1">
                <a:ea typeface="+mn-lt"/>
                <a:cs typeface="+mn-lt"/>
              </a:rPr>
              <a:t>browsable</a:t>
            </a:r>
            <a:r>
              <a:rPr lang="it-IT" dirty="0">
                <a:ea typeface="+mn-lt"/>
                <a:cs typeface="+mn-lt"/>
              </a:rPr>
              <a:t>-source</a:t>
            </a:r>
            <a:endParaRPr lang="it-IT" dirty="0"/>
          </a:p>
          <a:p>
            <a:pPr>
              <a:buFont typeface="Arial" pitchFamily="18" charset="2"/>
              <a:buChar char="•"/>
            </a:pP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(re)</a:t>
            </a:r>
            <a:r>
              <a:rPr lang="it-IT" dirty="0" err="1"/>
              <a:t>created</a:t>
            </a:r>
            <a:r>
              <a:rPr lang="it-IT" dirty="0"/>
              <a:t> the </a:t>
            </a:r>
            <a:r>
              <a:rPr lang="it-IT" dirty="0" err="1"/>
              <a:t>development</a:t>
            </a:r>
            <a:r>
              <a:rPr lang="it-IT" dirty="0"/>
              <a:t> history</a:t>
            </a:r>
          </a:p>
          <a:p>
            <a:pPr lvl="1">
              <a:buFont typeface="Arial" pitchFamily="18" charset="2"/>
              <a:buChar char="•"/>
            </a:pPr>
            <a:endParaRPr lang="it-IT" dirty="0"/>
          </a:p>
        </p:txBody>
      </p:sp>
      <p:pic>
        <p:nvPicPr>
          <p:cNvPr id="4" name="Immagine 4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5802D1B3-F622-47E3-80D4-4DBE7097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154" y="1658400"/>
            <a:ext cx="3603199" cy="3526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7289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85268-A66B-4AE4-AE44-BF4A989B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process, instantiated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E003E7-5D5A-472D-8781-C50CEE54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907604" cy="5120640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/>
              <a:t>First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created</a:t>
            </a:r>
            <a:r>
              <a:rPr lang="it-IT" dirty="0"/>
              <a:t> the </a:t>
            </a:r>
            <a:r>
              <a:rPr lang="it-IT" dirty="0" err="1"/>
              <a:t>Depository</a:t>
            </a:r>
            <a:endParaRPr lang="it-IT"/>
          </a:p>
          <a:p>
            <a:pPr lvl="1">
              <a:buFont typeface="Arial,Sans-Serif" pitchFamily="18" charset="2"/>
              <a:buChar char="•"/>
            </a:pPr>
            <a:r>
              <a:rPr lang="it-IT" dirty="0">
                <a:ea typeface="+mn-lt"/>
                <a:cs typeface="+mn-lt"/>
              </a:rPr>
              <a:t>Here </a:t>
            </a:r>
            <a:r>
              <a:rPr lang="it-IT" dirty="0" err="1">
                <a:ea typeface="+mn-lt"/>
                <a:cs typeface="+mn-lt"/>
              </a:rPr>
              <a:t>we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have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raw-material</a:t>
            </a:r>
            <a:r>
              <a:rPr lang="it-IT" dirty="0">
                <a:ea typeface="+mn-lt"/>
                <a:cs typeface="+mn-lt"/>
              </a:rPr>
              <a:t>...</a:t>
            </a:r>
          </a:p>
          <a:p>
            <a:pPr lvl="1">
              <a:buFont typeface="Arial,Sans-Serif" pitchFamily="18" charset="2"/>
              <a:buChar char="•"/>
            </a:pPr>
            <a:r>
              <a:rPr lang="it-IT" dirty="0">
                <a:ea typeface="+mn-lt"/>
                <a:cs typeface="+mn-lt"/>
              </a:rPr>
              <a:t>...and </a:t>
            </a:r>
            <a:r>
              <a:rPr lang="it-IT" dirty="0" err="1">
                <a:ea typeface="+mn-lt"/>
                <a:cs typeface="+mn-lt"/>
              </a:rPr>
              <a:t>browsable</a:t>
            </a:r>
            <a:r>
              <a:rPr lang="it-IT" dirty="0">
                <a:ea typeface="+mn-lt"/>
                <a:cs typeface="+mn-lt"/>
              </a:rPr>
              <a:t>-source</a:t>
            </a:r>
            <a:endParaRPr lang="it-IT" dirty="0"/>
          </a:p>
          <a:p>
            <a:pPr>
              <a:buFont typeface="Arial" pitchFamily="18" charset="2"/>
              <a:buChar char="•"/>
            </a:pP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(re)</a:t>
            </a:r>
            <a:r>
              <a:rPr lang="it-IT" dirty="0" err="1"/>
              <a:t>created</a:t>
            </a:r>
            <a:r>
              <a:rPr lang="it-IT" dirty="0"/>
              <a:t> the </a:t>
            </a:r>
            <a:r>
              <a:rPr lang="it-IT" dirty="0" err="1"/>
              <a:t>development</a:t>
            </a:r>
            <a:r>
              <a:rPr lang="it-IT" dirty="0"/>
              <a:t> history</a:t>
            </a:r>
          </a:p>
          <a:p>
            <a:pPr lvl="1">
              <a:buFont typeface="Arial" pitchFamily="18" charset="2"/>
              <a:buChar char="•"/>
            </a:pPr>
            <a:r>
              <a:rPr lang="it-IT" dirty="0"/>
              <a:t>The </a:t>
            </a:r>
            <a:r>
              <a:rPr lang="it-IT" dirty="0" err="1"/>
              <a:t>SourceCode</a:t>
            </a:r>
            <a:r>
              <a:rPr lang="it-IT" dirty="0"/>
              <a:t> </a:t>
            </a:r>
            <a:r>
              <a:rPr lang="it-IT" dirty="0" err="1"/>
              <a:t>branch</a:t>
            </a:r>
            <a:r>
              <a:rPr lang="it-IT" dirty="0"/>
              <a:t> </a:t>
            </a:r>
            <a:r>
              <a:rPr lang="it-IT" dirty="0" err="1"/>
              <a:t>contains</a:t>
            </a:r>
            <a:r>
              <a:rPr lang="it-IT" dirty="0"/>
              <a:t> the </a:t>
            </a:r>
            <a:r>
              <a:rPr lang="it-IT" dirty="0" err="1"/>
              <a:t>versioned</a:t>
            </a:r>
            <a:r>
              <a:rPr lang="it-IT" dirty="0"/>
              <a:t> code</a:t>
            </a:r>
          </a:p>
        </p:txBody>
      </p:sp>
      <p:pic>
        <p:nvPicPr>
          <p:cNvPr id="4" name="Immagine 4" descr="Immagine che contiene screenshot, monitor, computer&#10;&#10;Descrizione generata con affidabilità molto elevata">
            <a:extLst>
              <a:ext uri="{FF2B5EF4-FFF2-40B4-BE49-F238E27FC236}">
                <a16:creationId xmlns:a16="http://schemas.microsoft.com/office/drawing/2014/main" id="{5802D1B3-F622-47E3-80D4-4DBE7097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287" y="1676150"/>
            <a:ext cx="3566931" cy="34914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8417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85268-A66B-4AE4-AE44-BF4A989B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process, instantiated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E003E7-5D5A-472D-8781-C50CEE54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907604" cy="5120640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/>
              <a:t>First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created</a:t>
            </a:r>
            <a:r>
              <a:rPr lang="it-IT" dirty="0"/>
              <a:t> the </a:t>
            </a:r>
            <a:r>
              <a:rPr lang="it-IT" dirty="0" err="1"/>
              <a:t>Depository</a:t>
            </a:r>
            <a:endParaRPr lang="it-IT"/>
          </a:p>
          <a:p>
            <a:pPr lvl="1">
              <a:buFont typeface="Arial,Sans-Serif" pitchFamily="18" charset="2"/>
              <a:buChar char="•"/>
            </a:pPr>
            <a:r>
              <a:rPr lang="it-IT" dirty="0">
                <a:ea typeface="+mn-lt"/>
                <a:cs typeface="+mn-lt"/>
              </a:rPr>
              <a:t>Here </a:t>
            </a:r>
            <a:r>
              <a:rPr lang="it-IT" dirty="0" err="1">
                <a:ea typeface="+mn-lt"/>
                <a:cs typeface="+mn-lt"/>
              </a:rPr>
              <a:t>we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have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raw-material</a:t>
            </a:r>
            <a:r>
              <a:rPr lang="it-IT" dirty="0">
                <a:ea typeface="+mn-lt"/>
                <a:cs typeface="+mn-lt"/>
              </a:rPr>
              <a:t>...</a:t>
            </a:r>
          </a:p>
          <a:p>
            <a:pPr lvl="1">
              <a:buFont typeface="Arial,Sans-Serif" pitchFamily="18" charset="2"/>
              <a:buChar char="•"/>
            </a:pPr>
            <a:r>
              <a:rPr lang="it-IT" dirty="0">
                <a:ea typeface="+mn-lt"/>
                <a:cs typeface="+mn-lt"/>
              </a:rPr>
              <a:t>...and </a:t>
            </a:r>
            <a:r>
              <a:rPr lang="it-IT" dirty="0" err="1">
                <a:ea typeface="+mn-lt"/>
                <a:cs typeface="+mn-lt"/>
              </a:rPr>
              <a:t>browsable</a:t>
            </a:r>
            <a:r>
              <a:rPr lang="it-IT" dirty="0">
                <a:ea typeface="+mn-lt"/>
                <a:cs typeface="+mn-lt"/>
              </a:rPr>
              <a:t>-source</a:t>
            </a:r>
            <a:endParaRPr lang="it-IT" dirty="0"/>
          </a:p>
          <a:p>
            <a:pPr>
              <a:buFont typeface="Arial" pitchFamily="18" charset="2"/>
              <a:buChar char="•"/>
            </a:pP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(re)</a:t>
            </a:r>
            <a:r>
              <a:rPr lang="it-IT" dirty="0" err="1"/>
              <a:t>created</a:t>
            </a:r>
            <a:r>
              <a:rPr lang="it-IT" dirty="0"/>
              <a:t> the </a:t>
            </a:r>
            <a:r>
              <a:rPr lang="it-IT" dirty="0" err="1"/>
              <a:t>development</a:t>
            </a:r>
            <a:r>
              <a:rPr lang="it-IT" dirty="0"/>
              <a:t> history</a:t>
            </a:r>
          </a:p>
          <a:p>
            <a:pPr lvl="1">
              <a:buFont typeface="Arial" pitchFamily="18" charset="2"/>
              <a:buChar char="•"/>
            </a:pPr>
            <a:r>
              <a:rPr lang="it-IT" dirty="0"/>
              <a:t>The </a:t>
            </a:r>
            <a:r>
              <a:rPr lang="it-IT" dirty="0" err="1"/>
              <a:t>SourceCode</a:t>
            </a:r>
            <a:r>
              <a:rPr lang="it-IT" dirty="0"/>
              <a:t> </a:t>
            </a:r>
            <a:r>
              <a:rPr lang="it-IT" dirty="0" err="1"/>
              <a:t>branch</a:t>
            </a:r>
            <a:r>
              <a:rPr lang="it-IT" dirty="0"/>
              <a:t> </a:t>
            </a:r>
            <a:r>
              <a:rPr lang="it-IT" dirty="0" err="1"/>
              <a:t>contains</a:t>
            </a:r>
            <a:r>
              <a:rPr lang="it-IT" dirty="0"/>
              <a:t> the </a:t>
            </a:r>
            <a:r>
              <a:rPr lang="it-IT" dirty="0" err="1"/>
              <a:t>versioned</a:t>
            </a:r>
            <a:r>
              <a:rPr lang="it-IT" dirty="0"/>
              <a:t> code</a:t>
            </a:r>
          </a:p>
          <a:p>
            <a:pPr lvl="1">
              <a:buFont typeface="Arial" pitchFamily="18" charset="2"/>
              <a:buChar char="•"/>
            </a:pPr>
            <a:r>
              <a:rPr lang="it-IT" dirty="0"/>
              <a:t>The </a:t>
            </a:r>
            <a:r>
              <a:rPr lang="it-IT" dirty="0" err="1"/>
              <a:t>development</a:t>
            </a:r>
            <a:r>
              <a:rPr lang="it-IT" dirty="0"/>
              <a:t> history can be </a:t>
            </a:r>
            <a:r>
              <a:rPr lang="it-IT" dirty="0" err="1"/>
              <a:t>seen</a:t>
            </a:r>
            <a:r>
              <a:rPr lang="it-IT" dirty="0"/>
              <a:t> by checking for releases</a:t>
            </a:r>
          </a:p>
        </p:txBody>
      </p:sp>
      <p:pic>
        <p:nvPicPr>
          <p:cNvPr id="4" name="Immagine 4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5802D1B3-F622-47E3-80D4-4DBE7097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154" y="1676150"/>
            <a:ext cx="3603198" cy="34914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755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A2F323-805D-42C4-A027-950CD94A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TAUmus</a:t>
            </a:r>
            <a:r>
              <a:rPr lang="it-IT" dirty="0"/>
              <a:t> </a:t>
            </a:r>
            <a:r>
              <a:rPr lang="it-IT" dirty="0" err="1"/>
              <a:t>lives</a:t>
            </a:r>
            <a:r>
              <a:rPr lang="it-IT" dirty="0"/>
              <a:t> back!</a:t>
            </a:r>
          </a:p>
        </p:txBody>
      </p:sp>
      <p:pic>
        <p:nvPicPr>
          <p:cNvPr id="10" name="Immagine 10">
            <a:hlinkClick r:id="" action="ppaction://media"/>
            <a:extLst>
              <a:ext uri="{FF2B5EF4-FFF2-40B4-BE49-F238E27FC236}">
                <a16:creationId xmlns:a16="http://schemas.microsoft.com/office/drawing/2014/main" id="{30396610-2364-4E5B-A0C4-FB881FE2292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78338" y="1127534"/>
            <a:ext cx="6190179" cy="4422167"/>
          </a:xfrm>
        </p:spPr>
      </p:pic>
    </p:spTree>
    <p:extLst>
      <p:ext uri="{BB962C8B-B14F-4D97-AF65-F5344CB8AC3E}">
        <p14:creationId xmlns:p14="http://schemas.microsoft.com/office/powerpoint/2010/main" val="594750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AF7E67-5C0B-42B3-BFF9-C9375647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TAUmus</a:t>
            </a:r>
            <a:r>
              <a:rPr lang="it-IT" dirty="0"/>
              <a:t> </a:t>
            </a:r>
            <a:r>
              <a:rPr lang="it-IT" dirty="0" err="1"/>
              <a:t>lives</a:t>
            </a:r>
            <a:r>
              <a:rPr lang="it-IT" dirty="0"/>
              <a:t> back!</a:t>
            </a:r>
          </a:p>
        </p:txBody>
      </p:sp>
      <p:pic>
        <p:nvPicPr>
          <p:cNvPr id="4" name="Immagine 4">
            <a:hlinkClick r:id="" action="ppaction://media"/>
            <a:extLst>
              <a:ext uri="{FF2B5EF4-FFF2-40B4-BE49-F238E27FC236}">
                <a16:creationId xmlns:a16="http://schemas.microsoft.com/office/drawing/2014/main" id="{C9484B94-7E27-40F7-A704-8708794AC8E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78338" y="1127536"/>
            <a:ext cx="6190179" cy="4439291"/>
          </a:xfrm>
        </p:spPr>
      </p:pic>
    </p:spTree>
    <p:extLst>
      <p:ext uri="{BB962C8B-B14F-4D97-AF65-F5344CB8AC3E}">
        <p14:creationId xmlns:p14="http://schemas.microsoft.com/office/powerpoint/2010/main" val="264100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A2F323-805D-42C4-A027-950CD94A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achieved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D3B302-AD19-4D28-8060-045D4E7F5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/>
              <a:t>An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piece</a:t>
            </a:r>
            <a:r>
              <a:rPr lang="it-IT" dirty="0"/>
              <a:t> of software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recovered</a:t>
            </a:r>
            <a:endParaRPr lang="it-IT" dirty="0"/>
          </a:p>
          <a:p>
            <a:pPr>
              <a:buFont typeface="Arial" pitchFamily="18" charset="2"/>
              <a:buChar char="•"/>
            </a:pPr>
            <a:r>
              <a:rPr lang="it-IT" dirty="0"/>
              <a:t>A </a:t>
            </a:r>
            <a:r>
              <a:rPr lang="it-IT" dirty="0" err="1"/>
              <a:t>working</a:t>
            </a:r>
            <a:r>
              <a:rPr lang="it-IT" dirty="0"/>
              <a:t> sample of the music </a:t>
            </a:r>
            <a:r>
              <a:rPr lang="it-IT" dirty="0" err="1"/>
              <a:t>produced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err="1"/>
              <a:t>TAUmus</a:t>
            </a:r>
            <a:r>
              <a:rPr lang="it-IT" dirty="0"/>
              <a:t> software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now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for </a:t>
            </a:r>
            <a:r>
              <a:rPr lang="it-IT" dirty="0" err="1"/>
              <a:t>everybody</a:t>
            </a:r>
            <a:endParaRPr lang="it-IT" dirty="0"/>
          </a:p>
          <a:p>
            <a:pPr>
              <a:buFont typeface="Arial" pitchFamily="18" charset="2"/>
              <a:buChar char="•"/>
            </a:pPr>
            <a:r>
              <a:rPr lang="it-IT" dirty="0" err="1"/>
              <a:t>TAUmus</a:t>
            </a:r>
            <a:r>
              <a:rPr lang="it-IT" dirty="0"/>
              <a:t> </a:t>
            </a:r>
            <a:r>
              <a:rPr lang="it-IT" dirty="0" err="1"/>
              <a:t>authors</a:t>
            </a:r>
            <a:r>
              <a:rPr lang="it-IT" dirty="0"/>
              <a:t> and </a:t>
            </a:r>
            <a:r>
              <a:rPr lang="it-IT" dirty="0" err="1"/>
              <a:t>contributors</a:t>
            </a:r>
            <a:r>
              <a:rPr lang="it-IT" dirty="0"/>
              <a:t> work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recognized</a:t>
            </a:r>
            <a:r>
              <a:rPr lang="it-IT" dirty="0"/>
              <a:t> and </a:t>
            </a:r>
            <a:r>
              <a:rPr lang="it-IT" dirty="0" err="1"/>
              <a:t>preserved</a:t>
            </a:r>
            <a:r>
              <a:rPr lang="it-IT" dirty="0"/>
              <a:t> on GitHub and the Software Heritage </a:t>
            </a:r>
            <a:r>
              <a:rPr lang="it-IT" dirty="0" err="1"/>
              <a:t>archive</a:t>
            </a:r>
          </a:p>
          <a:p>
            <a:pPr>
              <a:buFont typeface="Arial" pitchFamily="18" charset="2"/>
              <a:buChar char="•"/>
            </a:pPr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 of the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partially</a:t>
            </a:r>
            <a:r>
              <a:rPr lang="it-IT" dirty="0"/>
              <a:t> </a:t>
            </a:r>
            <a:r>
              <a:rPr lang="it-IT" dirty="0" err="1"/>
              <a:t>implemented</a:t>
            </a:r>
          </a:p>
        </p:txBody>
      </p:sp>
    </p:spTree>
    <p:extLst>
      <p:ext uri="{BB962C8B-B14F-4D97-AF65-F5344CB8AC3E}">
        <p14:creationId xmlns:p14="http://schemas.microsoft.com/office/powerpoint/2010/main" val="380530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A2F323-805D-42C4-A027-950CD94A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it-IT" dirty="0" err="1"/>
              <a:t>What's</a:t>
            </a:r>
            <a:r>
              <a:rPr lang="it-IT" dirty="0"/>
              <a:t> </a:t>
            </a:r>
            <a:r>
              <a:rPr lang="it-IT" dirty="0" err="1"/>
              <a:t>next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D3B302-AD19-4D28-8060-045D4E7F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805886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 err="1"/>
              <a:t>TAUmus</a:t>
            </a:r>
            <a:r>
              <a:rPr lang="it-IT" dirty="0"/>
              <a:t> </a:t>
            </a:r>
            <a:r>
              <a:rPr lang="it-IT" dirty="0" err="1"/>
              <a:t>provides</a:t>
            </a:r>
            <a:r>
              <a:rPr lang="it-IT" dirty="0"/>
              <a:t> an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starting</a:t>
            </a:r>
            <a:r>
              <a:rPr lang="it-IT" dirty="0"/>
              <a:t> point for </a:t>
            </a:r>
            <a:r>
              <a:rPr lang="it-IT" dirty="0" err="1"/>
              <a:t>further</a:t>
            </a:r>
            <a:r>
              <a:rPr lang="it-IT" dirty="0"/>
              <a:t> </a:t>
            </a:r>
            <a:r>
              <a:rPr lang="it-IT" dirty="0" err="1"/>
              <a:t>discussions</a:t>
            </a:r>
          </a:p>
          <a:p>
            <a:pPr lvl="1">
              <a:spcAft>
                <a:spcPts val="0"/>
              </a:spcAft>
              <a:buFont typeface="Arial" pitchFamily="18" charset="2"/>
              <a:buChar char="•"/>
            </a:pP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"</a:t>
            </a:r>
            <a:r>
              <a:rPr lang="it-IT" dirty="0" err="1"/>
              <a:t>holes</a:t>
            </a:r>
            <a:r>
              <a:rPr lang="it-IT" dirty="0"/>
              <a:t>"?</a:t>
            </a:r>
          </a:p>
          <a:p>
            <a:pPr lvl="1">
              <a:spcAft>
                <a:spcPts val="0"/>
              </a:spcAft>
              <a:buFont typeface="Arial" pitchFamily="18" charset="2"/>
              <a:buChar char="•"/>
            </a:pP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make </a:t>
            </a:r>
            <a:r>
              <a:rPr lang="it-IT" dirty="0" err="1"/>
              <a:t>sense</a:t>
            </a:r>
            <a:r>
              <a:rPr lang="it-IT" dirty="0"/>
              <a:t> to </a:t>
            </a:r>
            <a:r>
              <a:rPr lang="it-IT" dirty="0" err="1"/>
              <a:t>deploy</a:t>
            </a:r>
            <a:r>
              <a:rPr lang="it-IT" dirty="0"/>
              <a:t> a full </a:t>
            </a:r>
            <a:r>
              <a:rPr lang="it-IT" dirty="0" err="1"/>
              <a:t>functioning</a:t>
            </a:r>
            <a:r>
              <a:rPr lang="it-IT" dirty="0"/>
              <a:t> </a:t>
            </a:r>
            <a:r>
              <a:rPr lang="it-IT" dirty="0" err="1"/>
              <a:t>TAUmus</a:t>
            </a:r>
            <a:r>
              <a:rPr lang="it-IT" dirty="0"/>
              <a:t> clone on a </a:t>
            </a:r>
            <a:r>
              <a:rPr lang="it-IT" dirty="0" err="1"/>
              <a:t>modern</a:t>
            </a:r>
            <a:r>
              <a:rPr lang="it-IT" dirty="0"/>
              <a:t> computer?</a:t>
            </a:r>
          </a:p>
          <a:p>
            <a:pPr lvl="1">
              <a:spcAft>
                <a:spcPts val="0"/>
              </a:spcAft>
              <a:buFont typeface="Arial" pitchFamily="18" charset="2"/>
              <a:buChar char="•"/>
            </a:pPr>
            <a:r>
              <a:rPr lang="it-IT" dirty="0" err="1"/>
              <a:t>Isn't</a:t>
            </a:r>
            <a:r>
              <a:rPr lang="it-IT" dirty="0"/>
              <a:t> source code like music, in the end?</a:t>
            </a:r>
          </a:p>
        </p:txBody>
      </p:sp>
      <p:pic>
        <p:nvPicPr>
          <p:cNvPr id="4" name="Immagine 4" descr="Immagine che contiene testo&#10;&#10;Descrizione generata con affidabilità molto elevata">
            <a:extLst>
              <a:ext uri="{FF2B5EF4-FFF2-40B4-BE49-F238E27FC236}">
                <a16:creationId xmlns:a16="http://schemas.microsoft.com/office/drawing/2014/main" id="{DA9E5B53-ACC9-4BFC-B083-8D9EBD646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589" y="3533168"/>
            <a:ext cx="3332671" cy="24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9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76C43-A64C-4A86-912B-6ED5FC0F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11" y="1123837"/>
            <a:ext cx="3075908" cy="4601183"/>
          </a:xfrm>
        </p:spPr>
        <p:txBody>
          <a:bodyPr/>
          <a:lstStyle/>
          <a:p>
            <a:r>
              <a:rPr lang="it-IT" dirty="0" err="1">
                <a:ea typeface="+mj-lt"/>
                <a:cs typeface="+mj-lt"/>
              </a:rPr>
              <a:t>TAUmus</a:t>
            </a:r>
            <a:r>
              <a:rPr lang="it-IT" dirty="0">
                <a:ea typeface="+mj-lt"/>
                <a:cs typeface="+mj-lt"/>
              </a:rPr>
              <a:t> 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so </a:t>
            </a:r>
            <a:r>
              <a:rPr lang="it-IT" dirty="0" err="1"/>
              <a:t>interesting</a:t>
            </a:r>
            <a:r>
              <a:rPr lang="it-IT" dirty="0"/>
              <a:t>?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BE83A7-2A9E-423B-9EF6-1F0E880A1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048686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/>
              <a:t>Developed in Pisa: fits well the SWHAP@Pisa project</a:t>
            </a:r>
            <a:endParaRPr lang="it-IT" dirty="0"/>
          </a:p>
          <a:p>
            <a:pPr>
              <a:buFont typeface="Arial" pitchFamily="18" charset="2"/>
              <a:buChar char="•"/>
            </a:pPr>
            <a:endParaRPr lang="it-IT" dirty="0"/>
          </a:p>
          <a:p>
            <a:pPr>
              <a:buFont typeface="Arial" pitchFamily="18" charset="2"/>
              <a:buChar char="•"/>
            </a:pPr>
            <a:endParaRPr lang="it-IT" dirty="0"/>
          </a:p>
          <a:p>
            <a:pPr>
              <a:buFont typeface="Arial" pitchFamily="18" charset="2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2533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47D8FC-41B0-4EE1-97E9-771980A94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37038"/>
          </a:xfrm>
        </p:spPr>
        <p:txBody>
          <a:bodyPr/>
          <a:lstStyle/>
          <a:p>
            <a:r>
              <a:rPr lang="it-IT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3474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76C43-A64C-4A86-912B-6ED5FC0F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11" y="1123837"/>
            <a:ext cx="3075908" cy="4601183"/>
          </a:xfrm>
        </p:spPr>
        <p:txBody>
          <a:bodyPr/>
          <a:lstStyle/>
          <a:p>
            <a:r>
              <a:rPr lang="it-IT" dirty="0" err="1">
                <a:ea typeface="+mj-lt"/>
                <a:cs typeface="+mj-lt"/>
              </a:rPr>
              <a:t>TAUmus</a:t>
            </a:r>
            <a:r>
              <a:rPr lang="it-IT" dirty="0">
                <a:ea typeface="+mj-lt"/>
                <a:cs typeface="+mj-lt"/>
              </a:rPr>
              <a:t> 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so </a:t>
            </a:r>
            <a:r>
              <a:rPr lang="it-IT" dirty="0" err="1"/>
              <a:t>interesting</a:t>
            </a:r>
            <a:r>
              <a:rPr lang="it-IT" dirty="0"/>
              <a:t>?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BE83A7-2A9E-423B-9EF6-1F0E880A1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048686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/>
              <a:t>Developed in Pisa: fits well the SWHAP@Pisa project</a:t>
            </a:r>
            <a:endParaRPr lang="it-IT" dirty="0"/>
          </a:p>
          <a:p>
            <a:pPr>
              <a:buFont typeface="Arial" pitchFamily="18" charset="2"/>
              <a:buChar char="•"/>
            </a:pPr>
            <a:r>
              <a:rPr lang="it-IT"/>
              <a:t>Dedicated (and still existing) hardware</a:t>
            </a:r>
          </a:p>
          <a:p>
            <a:pPr>
              <a:buFont typeface="Arial" pitchFamily="18" charset="2"/>
              <a:buChar char="•"/>
            </a:pPr>
            <a:endParaRPr lang="it-IT" dirty="0"/>
          </a:p>
          <a:p>
            <a:pPr>
              <a:buFont typeface="Arial" pitchFamily="18" charset="2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856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76C43-A64C-4A86-912B-6ED5FC0F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11" y="1123837"/>
            <a:ext cx="3075908" cy="4601183"/>
          </a:xfrm>
        </p:spPr>
        <p:txBody>
          <a:bodyPr/>
          <a:lstStyle/>
          <a:p>
            <a:r>
              <a:rPr lang="it-IT" dirty="0" err="1">
                <a:ea typeface="+mj-lt"/>
                <a:cs typeface="+mj-lt"/>
              </a:rPr>
              <a:t>TAUmus</a:t>
            </a:r>
            <a:r>
              <a:rPr lang="it-IT" dirty="0">
                <a:ea typeface="+mj-lt"/>
                <a:cs typeface="+mj-lt"/>
              </a:rPr>
              <a:t> 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so </a:t>
            </a:r>
            <a:r>
              <a:rPr lang="it-IT" dirty="0" err="1"/>
              <a:t>interesting</a:t>
            </a:r>
            <a:r>
              <a:rPr lang="it-IT" dirty="0"/>
              <a:t>?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BE83A7-2A9E-423B-9EF6-1F0E880A1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048686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/>
              <a:t>Developed in Pisa: fits well the SWHAP@Pisa project</a:t>
            </a:r>
            <a:endParaRPr lang="it-IT" dirty="0"/>
          </a:p>
          <a:p>
            <a:pPr>
              <a:buFont typeface="Arial" pitchFamily="18" charset="2"/>
              <a:buChar char="•"/>
            </a:pPr>
            <a:r>
              <a:rPr lang="it-IT"/>
              <a:t>Dedicated (and still existing) hardware</a:t>
            </a:r>
          </a:p>
          <a:p>
            <a:pPr>
              <a:buFont typeface="Arial" pitchFamily="18" charset="2"/>
              <a:buChar char="•"/>
            </a:pPr>
            <a:r>
              <a:rPr lang="it-IT"/>
              <a:t>A pioneeristic work</a:t>
            </a:r>
          </a:p>
          <a:p>
            <a:pPr>
              <a:buFont typeface="Arial" pitchFamily="18" charset="2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609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76C43-A64C-4A86-912B-6ED5FC0F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11" y="1123837"/>
            <a:ext cx="3075908" cy="4601183"/>
          </a:xfrm>
        </p:spPr>
        <p:txBody>
          <a:bodyPr/>
          <a:lstStyle/>
          <a:p>
            <a:r>
              <a:rPr lang="it-IT" dirty="0" err="1">
                <a:ea typeface="+mj-lt"/>
                <a:cs typeface="+mj-lt"/>
              </a:rPr>
              <a:t>TAUmus</a:t>
            </a:r>
            <a:r>
              <a:rPr lang="it-IT" dirty="0">
                <a:ea typeface="+mj-lt"/>
                <a:cs typeface="+mj-lt"/>
              </a:rPr>
              <a:t> 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so </a:t>
            </a:r>
            <a:r>
              <a:rPr lang="it-IT" dirty="0" err="1"/>
              <a:t>interesting</a:t>
            </a:r>
            <a:r>
              <a:rPr lang="it-IT" dirty="0"/>
              <a:t>?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BE83A7-2A9E-423B-9EF6-1F0E880A1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048686"/>
          </a:xfrm>
        </p:spPr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/>
              <a:t>Developed in Pisa: fits well the SWHAP@Pisa project</a:t>
            </a:r>
            <a:endParaRPr lang="it-IT" dirty="0"/>
          </a:p>
          <a:p>
            <a:pPr>
              <a:buFont typeface="Arial" pitchFamily="18" charset="2"/>
              <a:buChar char="•"/>
            </a:pPr>
            <a:r>
              <a:rPr lang="it-IT"/>
              <a:t>Dedicated (and still existing) hardware</a:t>
            </a:r>
          </a:p>
          <a:p>
            <a:pPr>
              <a:buFont typeface="Arial" pitchFamily="18" charset="2"/>
              <a:buChar char="•"/>
            </a:pPr>
            <a:r>
              <a:rPr lang="it-IT"/>
              <a:t>A pioneeristic work</a:t>
            </a:r>
          </a:p>
          <a:p>
            <a:pPr>
              <a:buFont typeface="Arial" pitchFamily="18" charset="2"/>
              <a:buChar char="•"/>
            </a:pPr>
            <a:r>
              <a:rPr lang="it-IT"/>
              <a:t>Tons of related material (thanks to Leonello Tarabella)</a:t>
            </a:r>
            <a:endParaRPr lang="it-IT" dirty="0"/>
          </a:p>
        </p:txBody>
      </p:sp>
      <p:pic>
        <p:nvPicPr>
          <p:cNvPr id="6" name="Immagine 6" descr="Immagine che contiene persona, inpiedi, uomo, fotografia&#10;&#10;Descrizione generata con affidabilità molto elevata">
            <a:extLst>
              <a:ext uri="{FF2B5EF4-FFF2-40B4-BE49-F238E27FC236}">
                <a16:creationId xmlns:a16="http://schemas.microsoft.com/office/drawing/2014/main" id="{F45B2576-B6AE-4B12-9A19-F20D69F6B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153" y="3426547"/>
            <a:ext cx="3017177" cy="2128232"/>
          </a:xfrm>
          <a:prstGeom prst="rect">
            <a:avLst/>
          </a:prstGeom>
        </p:spPr>
      </p:pic>
      <p:pic>
        <p:nvPicPr>
          <p:cNvPr id="8" name="Immagine 8" descr="Immagine che contiene interni, sedia, tavolo, sedendo&#10;&#10;Descrizione generata con affidabilità molto elevata">
            <a:extLst>
              <a:ext uri="{FF2B5EF4-FFF2-40B4-BE49-F238E27FC236}">
                <a16:creationId xmlns:a16="http://schemas.microsoft.com/office/drawing/2014/main" id="{7E7B97B3-0BB8-4E3C-9366-90FE1EB85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512" y="3597780"/>
            <a:ext cx="2512033" cy="17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76C43-A64C-4A86-912B-6ED5FC0F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11" y="1123837"/>
            <a:ext cx="3075908" cy="4601183"/>
          </a:xfrm>
        </p:spPr>
        <p:txBody>
          <a:bodyPr/>
          <a:lstStyle/>
          <a:p>
            <a:r>
              <a:rPr lang="it-IT" dirty="0">
                <a:ea typeface="+mj-lt"/>
                <a:cs typeface="+mj-lt"/>
              </a:rPr>
              <a:t>An </a:t>
            </a:r>
            <a:r>
              <a:rPr lang="it-IT" dirty="0" err="1">
                <a:ea typeface="+mj-lt"/>
                <a:cs typeface="+mj-lt"/>
              </a:rPr>
              <a:t>overview</a:t>
            </a:r>
            <a:r>
              <a:rPr lang="it-IT" dirty="0">
                <a:ea typeface="+mj-lt"/>
                <a:cs typeface="+mj-lt"/>
              </a:rPr>
              <a:t> of </a:t>
            </a:r>
            <a:r>
              <a:rPr lang="it-IT" dirty="0" err="1">
                <a:ea typeface="+mj-lt"/>
                <a:cs typeface="+mj-lt"/>
              </a:rPr>
              <a:t>Grossi's</a:t>
            </a:r>
            <a:r>
              <a:rPr lang="it-IT" dirty="0">
                <a:ea typeface="+mj-lt"/>
                <a:cs typeface="+mj-lt"/>
              </a:rPr>
              <a:t> work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BE83A7-2A9E-423B-9EF6-1F0E880A1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 err="1"/>
              <a:t>Born</a:t>
            </a:r>
            <a:r>
              <a:rPr lang="it-IT" dirty="0"/>
              <a:t> in 1917 in </a:t>
            </a:r>
            <a:r>
              <a:rPr lang="it-IT" dirty="0" err="1"/>
              <a:t>Venice</a:t>
            </a:r>
            <a:endParaRPr lang="it-IT" dirty="0"/>
          </a:p>
          <a:p>
            <a:pPr>
              <a:buFont typeface="Arial" pitchFamily="18" charset="2"/>
              <a:buChar char="•"/>
            </a:pPr>
            <a:r>
              <a:rPr lang="it-IT" dirty="0"/>
              <a:t>1965: professor for the first </a:t>
            </a:r>
            <a:r>
              <a:rPr lang="it-IT" dirty="0" err="1"/>
              <a:t>electronic</a:t>
            </a:r>
            <a:r>
              <a:rPr lang="it-IT" dirty="0"/>
              <a:t> music </a:t>
            </a:r>
            <a:r>
              <a:rPr lang="it-IT" dirty="0" err="1"/>
              <a:t>course</a:t>
            </a:r>
            <a:r>
              <a:rPr lang="it-IT" dirty="0"/>
              <a:t> in </a:t>
            </a:r>
            <a:r>
              <a:rPr lang="it-IT" dirty="0" err="1"/>
              <a:t>Italy</a:t>
            </a:r>
            <a:endParaRPr lang="it-IT" dirty="0"/>
          </a:p>
          <a:p>
            <a:pPr>
              <a:buFont typeface="Arial" pitchFamily="18" charset="2"/>
              <a:buChar char="•"/>
            </a:pPr>
            <a:r>
              <a:rPr lang="it-IT" dirty="0"/>
              <a:t>1967: starts </a:t>
            </a:r>
            <a:r>
              <a:rPr lang="it-IT" dirty="0" err="1"/>
              <a:t>exploring</a:t>
            </a:r>
            <a:r>
              <a:rPr lang="it-IT" dirty="0"/>
              <a:t> computer music (first Olivetti, </a:t>
            </a:r>
            <a:r>
              <a:rPr lang="it-IT" dirty="0" err="1"/>
              <a:t>then</a:t>
            </a:r>
            <a:r>
              <a:rPr lang="it-IT" dirty="0"/>
              <a:t> CNUCE)</a:t>
            </a:r>
          </a:p>
          <a:p>
            <a:pPr>
              <a:buFont typeface="Arial" pitchFamily="18" charset="2"/>
              <a:buChar char="•"/>
            </a:pPr>
            <a:r>
              <a:rPr lang="it-IT" dirty="0"/>
              <a:t>1970: first </a:t>
            </a:r>
            <a:r>
              <a:rPr lang="it-IT" dirty="0" err="1"/>
              <a:t>experiment</a:t>
            </a:r>
            <a:r>
              <a:rPr lang="it-IT" dirty="0"/>
              <a:t> on musical </a:t>
            </a:r>
            <a:r>
              <a:rPr lang="it-IT" dirty="0" err="1"/>
              <a:t>telematics</a:t>
            </a:r>
            <a:endParaRPr lang="it-IT" dirty="0"/>
          </a:p>
          <a:p>
            <a:pPr>
              <a:buFont typeface="Arial" pitchFamily="18" charset="2"/>
              <a:buChar char="•"/>
            </a:pPr>
            <a:r>
              <a:rPr lang="it-IT" dirty="0"/>
              <a:t>1975: deployment of  TAU2/</a:t>
            </a:r>
            <a:r>
              <a:rPr lang="it-IT" dirty="0" err="1"/>
              <a:t>TAUmus</a:t>
            </a:r>
            <a:r>
              <a:rPr lang="it-IT" dirty="0"/>
              <a:t> system</a:t>
            </a:r>
          </a:p>
          <a:p>
            <a:pPr>
              <a:buFont typeface="Arial" pitchFamily="18" charset="2"/>
              <a:buChar char="•"/>
            </a:pPr>
            <a:r>
              <a:rPr lang="it-IT" dirty="0"/>
              <a:t>1985: </a:t>
            </a:r>
            <a:r>
              <a:rPr lang="it-IT" dirty="0" err="1"/>
              <a:t>introduces</a:t>
            </a:r>
            <a:r>
              <a:rPr lang="it-IT" dirty="0"/>
              <a:t> the concept of Home Art</a:t>
            </a:r>
          </a:p>
          <a:p>
            <a:pPr>
              <a:buFont typeface="Arial" pitchFamily="18" charset="2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42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76C43-A64C-4A86-912B-6ED5FC0F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11" y="1123837"/>
            <a:ext cx="3075908" cy="4601183"/>
          </a:xfrm>
        </p:spPr>
        <p:txBody>
          <a:bodyPr/>
          <a:lstStyle/>
          <a:p>
            <a:r>
              <a:rPr lang="it-IT" dirty="0">
                <a:ea typeface="+mj-lt"/>
                <a:cs typeface="+mj-lt"/>
              </a:rPr>
              <a:t>An </a:t>
            </a:r>
            <a:r>
              <a:rPr lang="it-IT" dirty="0" err="1">
                <a:ea typeface="+mj-lt"/>
                <a:cs typeface="+mj-lt"/>
              </a:rPr>
              <a:t>overview</a:t>
            </a:r>
            <a:r>
              <a:rPr lang="it-IT" dirty="0">
                <a:ea typeface="+mj-lt"/>
                <a:cs typeface="+mj-lt"/>
              </a:rPr>
              <a:t> of </a:t>
            </a:r>
            <a:r>
              <a:rPr lang="it-IT" dirty="0" err="1">
                <a:ea typeface="+mj-lt"/>
                <a:cs typeface="+mj-lt"/>
              </a:rPr>
              <a:t>Grossi's</a:t>
            </a:r>
            <a:r>
              <a:rPr lang="it-IT" dirty="0">
                <a:ea typeface="+mj-lt"/>
                <a:cs typeface="+mj-lt"/>
              </a:rPr>
              <a:t> work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BE83A7-2A9E-423B-9EF6-1F0E880A1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18" charset="2"/>
              <a:buChar char="•"/>
            </a:pPr>
            <a:r>
              <a:rPr lang="it-IT" dirty="0" err="1"/>
              <a:t>Born</a:t>
            </a:r>
            <a:r>
              <a:rPr lang="it-IT" dirty="0"/>
              <a:t> in 1917 in </a:t>
            </a:r>
            <a:r>
              <a:rPr lang="it-IT" dirty="0" err="1"/>
              <a:t>Venice</a:t>
            </a:r>
            <a:endParaRPr lang="it-IT" dirty="0"/>
          </a:p>
          <a:p>
            <a:pPr>
              <a:buFont typeface="Arial" pitchFamily="18" charset="2"/>
              <a:buChar char="•"/>
            </a:pPr>
            <a:r>
              <a:rPr lang="it-IT" dirty="0"/>
              <a:t>1965: professor for the first </a:t>
            </a:r>
            <a:r>
              <a:rPr lang="it-IT" dirty="0" err="1"/>
              <a:t>electronic</a:t>
            </a:r>
            <a:r>
              <a:rPr lang="it-IT" dirty="0"/>
              <a:t> music </a:t>
            </a:r>
            <a:r>
              <a:rPr lang="it-IT" dirty="0" err="1"/>
              <a:t>course</a:t>
            </a:r>
            <a:r>
              <a:rPr lang="it-IT" dirty="0"/>
              <a:t> in </a:t>
            </a:r>
            <a:r>
              <a:rPr lang="it-IT" dirty="0" err="1"/>
              <a:t>Italy</a:t>
            </a:r>
            <a:endParaRPr lang="it-IT" dirty="0"/>
          </a:p>
          <a:p>
            <a:pPr>
              <a:buFont typeface="Arial" pitchFamily="18" charset="2"/>
              <a:buChar char="•"/>
            </a:pPr>
            <a:r>
              <a:rPr lang="it-IT" dirty="0"/>
              <a:t>1967: starts </a:t>
            </a:r>
            <a:r>
              <a:rPr lang="it-IT" dirty="0" err="1"/>
              <a:t>exploring</a:t>
            </a:r>
            <a:r>
              <a:rPr lang="it-IT" dirty="0"/>
              <a:t> computer music (first Olivetti, </a:t>
            </a:r>
            <a:r>
              <a:rPr lang="it-IT" dirty="0" err="1"/>
              <a:t>then</a:t>
            </a:r>
            <a:r>
              <a:rPr lang="it-IT" dirty="0"/>
              <a:t> CNUCE)</a:t>
            </a:r>
          </a:p>
          <a:p>
            <a:pPr>
              <a:buFont typeface="Arial" pitchFamily="18" charset="2"/>
              <a:buChar char="•"/>
            </a:pPr>
            <a:r>
              <a:rPr lang="it-IT" dirty="0"/>
              <a:t>1970: first </a:t>
            </a:r>
            <a:r>
              <a:rPr lang="it-IT" dirty="0" err="1"/>
              <a:t>experiment</a:t>
            </a:r>
            <a:r>
              <a:rPr lang="it-IT" dirty="0"/>
              <a:t> on musical </a:t>
            </a:r>
            <a:r>
              <a:rPr lang="it-IT" dirty="0" err="1"/>
              <a:t>telematics</a:t>
            </a:r>
            <a:endParaRPr lang="it-IT" dirty="0"/>
          </a:p>
          <a:p>
            <a:pPr>
              <a:buFont typeface="Arial" pitchFamily="18" charset="2"/>
              <a:buChar char="•"/>
            </a:pPr>
            <a:r>
              <a:rPr lang="it-IT" dirty="0"/>
              <a:t>1975: deployment of  TAU2/</a:t>
            </a:r>
            <a:r>
              <a:rPr lang="it-IT" dirty="0" err="1"/>
              <a:t>TAUmus</a:t>
            </a:r>
            <a:r>
              <a:rPr lang="it-IT" dirty="0"/>
              <a:t> system</a:t>
            </a:r>
          </a:p>
          <a:p>
            <a:pPr>
              <a:buFont typeface="Arial" pitchFamily="18" charset="2"/>
              <a:buChar char="•"/>
            </a:pPr>
            <a:r>
              <a:rPr lang="it-IT" dirty="0"/>
              <a:t>1985: </a:t>
            </a:r>
            <a:r>
              <a:rPr lang="it-IT" dirty="0" err="1"/>
              <a:t>introduces</a:t>
            </a:r>
            <a:r>
              <a:rPr lang="it-IT" dirty="0"/>
              <a:t> the concept of Home Art</a:t>
            </a:r>
          </a:p>
          <a:p>
            <a:pPr>
              <a:buFont typeface="Arial" pitchFamily="18" charset="2"/>
              <a:buChar char="•"/>
            </a:pPr>
            <a:r>
              <a:rPr lang="it-IT" dirty="0"/>
              <a:t>More info: </a:t>
            </a:r>
            <a:r>
              <a:rPr lang="it-IT" dirty="0">
                <a:hlinkClick r:id="rId2"/>
              </a:rPr>
              <a:t>https://www.pietrogrossi.org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377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76C43-A64C-4A86-912B-6ED5FC0F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11" y="1123837"/>
            <a:ext cx="3075908" cy="4601183"/>
          </a:xfrm>
        </p:spPr>
        <p:txBody>
          <a:bodyPr/>
          <a:lstStyle/>
          <a:p>
            <a:r>
              <a:rPr lang="it-IT" dirty="0"/>
              <a:t>Home art </a:t>
            </a:r>
            <a:r>
              <a:rPr lang="it-IT" dirty="0" err="1"/>
              <a:t>nowadays</a:t>
            </a:r>
          </a:p>
        </p:txBody>
      </p:sp>
      <p:pic>
        <p:nvPicPr>
          <p:cNvPr id="4" name="Immagine 4" descr="Immagine che contiene screenshot, monitor, nero, lato&#10;&#10;Descrizione generata con affidabilità molto elevata">
            <a:extLst>
              <a:ext uri="{FF2B5EF4-FFF2-40B4-BE49-F238E27FC236}">
                <a16:creationId xmlns:a16="http://schemas.microsoft.com/office/drawing/2014/main" id="{E0E1524B-5A4E-497C-A356-FA281F593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8763" y="2093572"/>
            <a:ext cx="4258236" cy="2393576"/>
          </a:xfrm>
        </p:spPr>
      </p:pic>
      <p:pic>
        <p:nvPicPr>
          <p:cNvPr id="6" name="Immagine 6" descr="Immagine che contiene interni, sedendo, gatto, animale&#10;&#10;Descrizione generata con affidabilità molto elevata">
            <a:extLst>
              <a:ext uri="{FF2B5EF4-FFF2-40B4-BE49-F238E27FC236}">
                <a16:creationId xmlns:a16="http://schemas.microsoft.com/office/drawing/2014/main" id="{D4D22D8F-F892-4712-AC1A-598E664D3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209" y="878806"/>
            <a:ext cx="2743200" cy="1333195"/>
          </a:xfrm>
          <a:prstGeom prst="rect">
            <a:avLst/>
          </a:prstGeom>
        </p:spPr>
      </p:pic>
      <p:pic>
        <p:nvPicPr>
          <p:cNvPr id="8" name="Immagine 8" descr="Immagine che contiene screenshot, verde, orologio, nero&#10;&#10;Descrizione generata con affidabilità molto elevata">
            <a:extLst>
              <a:ext uri="{FF2B5EF4-FFF2-40B4-BE49-F238E27FC236}">
                <a16:creationId xmlns:a16="http://schemas.microsoft.com/office/drawing/2014/main" id="{6BEA4FCF-ACB1-4FEE-B7CB-96EB09105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512" y="1125115"/>
            <a:ext cx="2743200" cy="1542647"/>
          </a:xfrm>
          <a:prstGeom prst="rect">
            <a:avLst/>
          </a:prstGeom>
        </p:spPr>
      </p:pic>
      <p:pic>
        <p:nvPicPr>
          <p:cNvPr id="10" name="Immagine 10" descr="Immagine che contiene computer, sedendo, tavolo, tastiera&#10;&#10;Descrizione generata con affidabilità molto elevata">
            <a:extLst>
              <a:ext uri="{FF2B5EF4-FFF2-40B4-BE49-F238E27FC236}">
                <a16:creationId xmlns:a16="http://schemas.microsoft.com/office/drawing/2014/main" id="{DF67E727-A779-42C1-A59B-DCADD41C3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703" y="3542795"/>
            <a:ext cx="2743200" cy="2409444"/>
          </a:xfrm>
          <a:prstGeom prst="rect">
            <a:avLst/>
          </a:prstGeom>
        </p:spPr>
      </p:pic>
      <p:pic>
        <p:nvPicPr>
          <p:cNvPr id="14" name="Immagine 14" descr="Immagine che contiene luce, sedendo, verde, illuminato&#10;&#10;Descrizione generata con affidabilità molto elevata">
            <a:extLst>
              <a:ext uri="{FF2B5EF4-FFF2-40B4-BE49-F238E27FC236}">
                <a16:creationId xmlns:a16="http://schemas.microsoft.com/office/drawing/2014/main" id="{89EC927F-394E-4E5B-A1A1-C4815AFCF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3500" y="3704690"/>
            <a:ext cx="3154166" cy="20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0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0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Frame</vt:lpstr>
      <vt:lpstr>A Case Study of Legacy Source Code</vt:lpstr>
      <vt:lpstr>TAUmus : why is it so interesting?</vt:lpstr>
      <vt:lpstr>TAUmus : why is it so interesting?</vt:lpstr>
      <vt:lpstr>TAUmus : why is it so interesting?</vt:lpstr>
      <vt:lpstr>TAUmus : why is it so interesting?</vt:lpstr>
      <vt:lpstr>TAUmus : why is it so interesting?</vt:lpstr>
      <vt:lpstr>An overview of Grossi's work</vt:lpstr>
      <vt:lpstr>An overview of Grossi's work</vt:lpstr>
      <vt:lpstr>Home art nowadays</vt:lpstr>
      <vt:lpstr>Tarabella's fonds of TAUmus</vt:lpstr>
      <vt:lpstr>Tarabella's fonds of TAUmus</vt:lpstr>
      <vt:lpstr>Tarabella's fonds of TAUmus</vt:lpstr>
      <vt:lpstr>Tarabella's fonds of TAUmus</vt:lpstr>
      <vt:lpstr>Different kinds of Source Code</vt:lpstr>
      <vt:lpstr>Different kinds of Source Code</vt:lpstr>
      <vt:lpstr>Different kinds of Source Code</vt:lpstr>
      <vt:lpstr>The process, instantiated</vt:lpstr>
      <vt:lpstr>The process, instantiated</vt:lpstr>
      <vt:lpstr>The process, instantiated</vt:lpstr>
      <vt:lpstr>The process, instantiated</vt:lpstr>
      <vt:lpstr>The process, instantiated</vt:lpstr>
      <vt:lpstr>The process, instantiated</vt:lpstr>
      <vt:lpstr>The process, instantiated</vt:lpstr>
      <vt:lpstr>The process, instantiated</vt:lpstr>
      <vt:lpstr>The process, instantiated</vt:lpstr>
      <vt:lpstr>TAUmus lives back!</vt:lpstr>
      <vt:lpstr>TAUmus lives back!</vt:lpstr>
      <vt:lpstr>What we achieved</vt:lpstr>
      <vt:lpstr>What's next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/>
  <cp:revision>1039</cp:revision>
  <dcterms:created xsi:type="dcterms:W3CDTF">2019-10-21T09:41:32Z</dcterms:created>
  <dcterms:modified xsi:type="dcterms:W3CDTF">2019-10-26T11:25:45Z</dcterms:modified>
</cp:coreProperties>
</file>