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4" r:id="rId2"/>
  </p:sldMasterIdLst>
  <p:notesMasterIdLst>
    <p:notesMasterId r:id="rId18"/>
  </p:notesMasterIdLst>
  <p:handoutMasterIdLst>
    <p:handoutMasterId r:id="rId19"/>
  </p:handoutMasterIdLst>
  <p:sldIdLst>
    <p:sldId id="273" r:id="rId3"/>
    <p:sldId id="317" r:id="rId4"/>
    <p:sldId id="402" r:id="rId5"/>
    <p:sldId id="406" r:id="rId6"/>
    <p:sldId id="278" r:id="rId7"/>
    <p:sldId id="407" r:id="rId8"/>
    <p:sldId id="411" r:id="rId9"/>
    <p:sldId id="412" r:id="rId10"/>
    <p:sldId id="408" r:id="rId11"/>
    <p:sldId id="409" r:id="rId12"/>
    <p:sldId id="410" r:id="rId13"/>
    <p:sldId id="279" r:id="rId14"/>
    <p:sldId id="403" r:id="rId15"/>
    <p:sldId id="277" r:id="rId16"/>
    <p:sldId id="264" r:id="rId17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5">
          <p15:clr>
            <a:srgbClr val="A4A3A4"/>
          </p15:clr>
        </p15:guide>
        <p15:guide id="2" pos="11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  <a:srgbClr val="FFFFFF"/>
    <a:srgbClr val="003A69"/>
    <a:srgbClr val="003A00"/>
    <a:srgbClr val="E4E4E4"/>
    <a:srgbClr val="004884"/>
    <a:srgbClr val="2D79AA"/>
    <a:srgbClr val="003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DEFFB4-201E-1441-8538-E4795C5121F7}" v="1" dt="2023-02-05T20:54:22.3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94762" autoAdjust="0"/>
  </p:normalViewPr>
  <p:slideViewPr>
    <p:cSldViewPr snapToGrid="0" snapToObjects="1" showGuides="1">
      <p:cViewPr varScale="1">
        <p:scale>
          <a:sx n="121" d="100"/>
          <a:sy n="121" d="100"/>
        </p:scale>
        <p:origin x="1600" y="176"/>
      </p:cViewPr>
      <p:guideLst>
        <p:guide orient="horz" pos="4225"/>
        <p:guide pos="11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328BB-3E7D-1545-8629-739FE7FE78CD}" type="datetimeFigureOut">
              <a:rPr lang="it-IT" smtClean="0"/>
              <a:t>05/02/23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8625A-8487-0243-9438-3D7ABEA720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06677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52F6F-5890-184D-BFAC-2DB3B24676C1}" type="datetimeFigureOut">
              <a:rPr lang="it-IT" smtClean="0"/>
              <a:t>05/02/23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67DBE-D3BB-F74E-84C1-4CEDFE4037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6745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inizia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872" y="1730108"/>
            <a:ext cx="9165896" cy="3745555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 userDrawn="1"/>
        </p:nvSpPr>
        <p:spPr>
          <a:xfrm>
            <a:off x="0" y="6572392"/>
            <a:ext cx="9165896" cy="305011"/>
          </a:xfrm>
          <a:prstGeom prst="rect">
            <a:avLst/>
          </a:prstGeom>
          <a:solidFill>
            <a:srgbClr val="2D79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 userDrawn="1"/>
        </p:nvSpPr>
        <p:spPr>
          <a:xfrm>
            <a:off x="872" y="5054747"/>
            <a:ext cx="9165896" cy="957692"/>
          </a:xfrm>
          <a:prstGeom prst="rect">
            <a:avLst/>
          </a:prstGeom>
          <a:solidFill>
            <a:srgbClr val="0048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 userDrawn="1"/>
        </p:nvSpPr>
        <p:spPr>
          <a:xfrm>
            <a:off x="0" y="0"/>
            <a:ext cx="9144000" cy="17408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ottotitolo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14335" y="3152003"/>
            <a:ext cx="8440819" cy="430887"/>
          </a:xfrm>
        </p:spPr>
        <p:txBody>
          <a:bodyPr wrap="square" lIns="0" tIns="0" bIns="0">
            <a:spAutoFit/>
          </a:bodyPr>
          <a:lstStyle>
            <a:lvl1pPr marL="0" indent="0" algn="l">
              <a:buNone/>
              <a:defRPr sz="2800" b="0" i="0" baseline="0"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Sottotitolo della presentazione – </a:t>
            </a:r>
            <a:r>
              <a:rPr lang="it-IT" dirty="0" err="1"/>
              <a:t>Arial</a:t>
            </a:r>
            <a:r>
              <a:rPr lang="it-IT" dirty="0"/>
              <a:t> 30pt</a:t>
            </a:r>
          </a:p>
        </p:txBody>
      </p:sp>
      <p:sp>
        <p:nvSpPr>
          <p:cNvPr id="5" name="Segnaposto testo 4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14334" y="5149831"/>
            <a:ext cx="8440818" cy="369332"/>
          </a:xfrm>
        </p:spPr>
        <p:txBody>
          <a:bodyPr wrap="square" l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+mj-lt"/>
              </a:defRPr>
            </a:lvl1pPr>
            <a:lvl2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2pPr>
            <a:lvl3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3pPr>
            <a:lvl4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4pPr>
            <a:lvl5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it-IT" dirty="0"/>
              <a:t>Autore Dipartimento/Unità – </a:t>
            </a:r>
            <a:r>
              <a:rPr lang="it-IT" dirty="0" err="1"/>
              <a:t>Arial</a:t>
            </a:r>
            <a:r>
              <a:rPr lang="it-IT" dirty="0"/>
              <a:t> 18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9" name="Titolo 8"/>
          <p:cNvSpPr>
            <a:spLocks noGrp="1"/>
          </p:cNvSpPr>
          <p:nvPr userDrawn="1">
            <p:ph type="title" hasCustomPrompt="1"/>
          </p:nvPr>
        </p:nvSpPr>
        <p:spPr>
          <a:xfrm>
            <a:off x="514335" y="2228409"/>
            <a:ext cx="8440819" cy="492443"/>
          </a:xfrm>
        </p:spPr>
        <p:txBody>
          <a:bodyPr lIns="0"/>
          <a:lstStyle>
            <a:lvl1pPr>
              <a:defRPr sz="32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Titolo della presentazione – </a:t>
            </a:r>
            <a:r>
              <a:rPr lang="it-IT" dirty="0" err="1"/>
              <a:t>Arial</a:t>
            </a:r>
            <a:r>
              <a:rPr lang="it-IT" dirty="0"/>
              <a:t> 30pt</a:t>
            </a:r>
          </a:p>
        </p:txBody>
      </p:sp>
      <p:pic>
        <p:nvPicPr>
          <p:cNvPr id="2" name="Immagine 1" descr="BANNER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12439"/>
            <a:ext cx="9144000" cy="574536"/>
          </a:xfrm>
          <a:prstGeom prst="rect">
            <a:avLst/>
          </a:prstGeom>
        </p:spPr>
      </p:pic>
      <p:sp>
        <p:nvSpPr>
          <p:cNvPr id="10" name="Segnaposto testo 9"/>
          <p:cNvSpPr>
            <a:spLocks noGrp="1"/>
          </p:cNvSpPr>
          <p:nvPr>
            <p:ph type="body" sz="quarter" idx="11" hasCustomPrompt="1"/>
          </p:nvPr>
        </p:nvSpPr>
        <p:spPr>
          <a:xfrm>
            <a:off x="514350" y="4214797"/>
            <a:ext cx="8440738" cy="400110"/>
          </a:xfrm>
        </p:spPr>
        <p:txBody>
          <a:bodyPr lIns="0" anchor="t" anchorCtr="0">
            <a:spAutoFit/>
          </a:bodyPr>
          <a:lstStyle>
            <a:lvl1pPr marL="0" indent="0">
              <a:buNone/>
              <a:defRPr sz="2000" i="1" baseline="0">
                <a:solidFill>
                  <a:schemeClr val="bg1"/>
                </a:solidFill>
              </a:defRPr>
            </a:lvl1pPr>
            <a:lvl2pPr>
              <a:defRPr sz="1800" i="1">
                <a:solidFill>
                  <a:schemeClr val="bg1"/>
                </a:solidFill>
              </a:defRPr>
            </a:lvl2pPr>
            <a:lvl3pPr>
              <a:defRPr sz="1800" i="1">
                <a:solidFill>
                  <a:schemeClr val="bg1"/>
                </a:solidFill>
              </a:defRPr>
            </a:lvl3pPr>
            <a:lvl4pPr>
              <a:defRPr sz="1800" i="1">
                <a:solidFill>
                  <a:schemeClr val="bg1"/>
                </a:solidFill>
              </a:defRPr>
            </a:lvl4pPr>
            <a:lvl5pPr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Luogo e data – </a:t>
            </a:r>
            <a:r>
              <a:rPr lang="it-IT" dirty="0" err="1"/>
              <a:t>Arial</a:t>
            </a:r>
            <a:r>
              <a:rPr lang="it-IT" dirty="0"/>
              <a:t> 20pt </a:t>
            </a:r>
          </a:p>
        </p:txBody>
      </p:sp>
      <p:pic>
        <p:nvPicPr>
          <p:cNvPr id="4" name="Picture 3" descr="LogoENEAcompletoIT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" y="327924"/>
            <a:ext cx="2499360" cy="7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71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413414" y="1071248"/>
            <a:ext cx="8228898" cy="1877437"/>
          </a:xfrm>
        </p:spPr>
        <p:txBody>
          <a:bodyPr/>
          <a:lstStyle/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sic </a:t>
            </a:r>
            <a:r>
              <a:rPr lang="it-IT" dirty="0" err="1"/>
              <a:t>amet</a:t>
            </a:r>
            <a:endParaRPr lang="it-IT" dirty="0"/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Titolo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dirty="0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4130617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inizi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EEC0EE3D-759D-725C-9E96-3131C479FECF}"/>
              </a:ext>
            </a:extLst>
          </p:cNvPr>
          <p:cNvSpPr/>
          <p:nvPr/>
        </p:nvSpPr>
        <p:spPr>
          <a:xfrm>
            <a:off x="1588" y="1728788"/>
            <a:ext cx="9164637" cy="3746500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2E5D3DD-6B90-760D-B35A-745C21A1B7D1}"/>
              </a:ext>
            </a:extLst>
          </p:cNvPr>
          <p:cNvSpPr/>
          <p:nvPr/>
        </p:nvSpPr>
        <p:spPr>
          <a:xfrm>
            <a:off x="0" y="6572250"/>
            <a:ext cx="9166225" cy="304800"/>
          </a:xfrm>
          <a:prstGeom prst="rect">
            <a:avLst/>
          </a:prstGeom>
          <a:solidFill>
            <a:srgbClr val="2D79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FFA3FD3-3421-5801-A04A-DEC22896C3F3}"/>
              </a:ext>
            </a:extLst>
          </p:cNvPr>
          <p:cNvSpPr/>
          <p:nvPr/>
        </p:nvSpPr>
        <p:spPr>
          <a:xfrm>
            <a:off x="1588" y="5054600"/>
            <a:ext cx="9164637" cy="730250"/>
          </a:xfrm>
          <a:prstGeom prst="rect">
            <a:avLst/>
          </a:prstGeom>
          <a:solidFill>
            <a:srgbClr val="0048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8050EB4-DFB1-5049-5D2D-E88232FE03E4}"/>
              </a:ext>
            </a:extLst>
          </p:cNvPr>
          <p:cNvSpPr/>
          <p:nvPr/>
        </p:nvSpPr>
        <p:spPr>
          <a:xfrm>
            <a:off x="0" y="0"/>
            <a:ext cx="9144000" cy="1739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8" name="Immagine 10" descr="LogoENEAVettorialeneroVerticale.png">
            <a:extLst>
              <a:ext uri="{FF2B5EF4-FFF2-40B4-BE49-F238E27FC236}">
                <a16:creationId xmlns:a16="http://schemas.microsoft.com/office/drawing/2014/main" id="{78281338-2B9F-5F64-9D5D-0EAC5722E9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" y="196850"/>
            <a:ext cx="278447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11" descr="BANNER.jpg">
            <a:extLst>
              <a:ext uri="{FF2B5EF4-FFF2-40B4-BE49-F238E27FC236}">
                <a16:creationId xmlns:a16="http://schemas.microsoft.com/office/drawing/2014/main" id="{CA99195B-1A97-13C3-E332-6635551DC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14335" y="3152003"/>
            <a:ext cx="8440819" cy="861774"/>
          </a:xfrm>
        </p:spPr>
        <p:txBody>
          <a:bodyPr lIns="0" tIns="0" bIns="0"/>
          <a:lstStyle>
            <a:lvl1pPr marL="0" indent="0" algn="l">
              <a:buNone/>
              <a:defRPr sz="2800" b="0" i="0" baseline="0"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0"/>
          </p:nvPr>
        </p:nvSpPr>
        <p:spPr>
          <a:xfrm>
            <a:off x="514334" y="5149831"/>
            <a:ext cx="8440818" cy="369332"/>
          </a:xfrm>
        </p:spPr>
        <p:txBody>
          <a:bodyPr lIns="0"/>
          <a:lstStyle>
            <a:lvl1pPr marL="0" indent="0" algn="l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+mj-lt"/>
              </a:defRPr>
            </a:lvl1pPr>
            <a:lvl2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2pPr>
            <a:lvl3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3pPr>
            <a:lvl4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4pPr>
            <a:lvl5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514335" y="2228409"/>
            <a:ext cx="8440819" cy="492443"/>
          </a:xfrm>
        </p:spPr>
        <p:txBody>
          <a:bodyPr lIns="0"/>
          <a:lstStyle>
            <a:lvl1pPr>
              <a:defRPr sz="32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it-IT" dirty="0"/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1"/>
          </p:nvPr>
        </p:nvSpPr>
        <p:spPr>
          <a:xfrm>
            <a:off x="514350" y="4214797"/>
            <a:ext cx="8440738" cy="400110"/>
          </a:xfrm>
        </p:spPr>
        <p:txBody>
          <a:bodyPr lIns="0"/>
          <a:lstStyle>
            <a:lvl1pPr marL="0" indent="0">
              <a:buNone/>
              <a:defRPr sz="2000" i="1" baseline="0">
                <a:solidFill>
                  <a:schemeClr val="bg1"/>
                </a:solidFill>
              </a:defRPr>
            </a:lvl1pPr>
            <a:lvl2pPr>
              <a:defRPr sz="1800" i="1">
                <a:solidFill>
                  <a:schemeClr val="bg1"/>
                </a:solidFill>
              </a:defRPr>
            </a:lvl2pPr>
            <a:lvl3pPr>
              <a:defRPr sz="1800" i="1">
                <a:solidFill>
                  <a:schemeClr val="bg1"/>
                </a:solidFill>
              </a:defRPr>
            </a:lvl3pPr>
            <a:lvl4pPr>
              <a:defRPr sz="1800" i="1">
                <a:solidFill>
                  <a:schemeClr val="bg1"/>
                </a:solidFill>
              </a:defRPr>
            </a:lvl4pPr>
            <a:lvl5pPr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05726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2DF59C23-6EF8-2799-761F-6D91060EBAA1}"/>
              </a:ext>
            </a:extLst>
          </p:cNvPr>
          <p:cNvSpPr/>
          <p:nvPr/>
        </p:nvSpPr>
        <p:spPr>
          <a:xfrm>
            <a:off x="0" y="0"/>
            <a:ext cx="9144000" cy="1052513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it-IT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/>
          </p:nvPr>
        </p:nvSpPr>
        <p:spPr>
          <a:xfrm>
            <a:off x="413414" y="1253067"/>
            <a:ext cx="8229600" cy="400110"/>
          </a:xfrm>
        </p:spPr>
        <p:txBody>
          <a:bodyPr/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/>
          </p:nvPr>
        </p:nvSpPr>
        <p:spPr>
          <a:xfrm>
            <a:off x="413414" y="2017397"/>
            <a:ext cx="8229599" cy="769441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000" baseline="0"/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5"/>
          </p:nvPr>
        </p:nvSpPr>
        <p:spPr>
          <a:xfrm>
            <a:off x="413414" y="3409088"/>
            <a:ext cx="8229599" cy="1003352"/>
          </a:xfrm>
        </p:spPr>
        <p:txBody>
          <a:bodyPr/>
          <a:lstStyle>
            <a:lvl1pPr>
              <a:defRPr sz="16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AC0BF058-F770-A0CE-AEFB-C0F0E7EEE7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26B7A5C-0CCC-451A-8783-F04BDDF9D57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07116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4AFE5FB4-037B-06C3-2B4D-2B1F6C394E7D}"/>
              </a:ext>
            </a:extLst>
          </p:cNvPr>
          <p:cNvSpPr/>
          <p:nvPr/>
        </p:nvSpPr>
        <p:spPr>
          <a:xfrm>
            <a:off x="0" y="0"/>
            <a:ext cx="9144000" cy="1052513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E2A44EA-04BD-E742-ABE4-1D744D2DC378}"/>
              </a:ext>
            </a:extLst>
          </p:cNvPr>
          <p:cNvSpPr txBox="1">
            <a:spLocks/>
          </p:cNvSpPr>
          <p:nvPr/>
        </p:nvSpPr>
        <p:spPr>
          <a:xfrm>
            <a:off x="1573213" y="6350000"/>
            <a:ext cx="4900612" cy="366713"/>
          </a:xfrm>
          <a:prstGeom prst="rect">
            <a:avLst/>
          </a:prstGeom>
        </p:spPr>
        <p:txBody>
          <a:bodyPr lIns="0" bIns="0" anchor="b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Titolo della presentazione  - Luogo e data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0110"/>
          </a:xfr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tabella 4"/>
          <p:cNvSpPr>
            <a:spLocks noGrp="1"/>
          </p:cNvSpPr>
          <p:nvPr>
            <p:ph type="tbl" sz="quarter" idx="13"/>
          </p:nvPr>
        </p:nvSpPr>
        <p:spPr>
          <a:xfrm>
            <a:off x="457200" y="2495552"/>
            <a:ext cx="8185150" cy="3255433"/>
          </a:xfrm>
        </p:spPr>
        <p:txBody>
          <a:bodyPr rtlCol="0">
            <a:norm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it-IT" noProof="0"/>
              <a:t>Fare clic sull'icona per inserire una tabella</a:t>
            </a:r>
            <a:endParaRPr lang="it-IT" noProof="0" dirty="0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B44E2650-47F1-8254-F305-A3BC66A3090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3CA29DCB-DFAE-4150-835C-091B4CE3CE2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95113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4EFB1B60-5D44-3D05-F890-4C52B6A4CDB8}"/>
              </a:ext>
            </a:extLst>
          </p:cNvPr>
          <p:cNvSpPr/>
          <p:nvPr/>
        </p:nvSpPr>
        <p:spPr>
          <a:xfrm>
            <a:off x="0" y="0"/>
            <a:ext cx="9144000" cy="1052513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id="{D603FF8A-CBFF-F6DB-2531-0DC6B9D9F585}"/>
              </a:ext>
            </a:extLst>
          </p:cNvPr>
          <p:cNvSpPr txBox="1">
            <a:spLocks/>
          </p:cNvSpPr>
          <p:nvPr/>
        </p:nvSpPr>
        <p:spPr>
          <a:xfrm>
            <a:off x="1573213" y="6350000"/>
            <a:ext cx="4900612" cy="366713"/>
          </a:xfrm>
          <a:prstGeom prst="rect">
            <a:avLst/>
          </a:prstGeom>
        </p:spPr>
        <p:txBody>
          <a:bodyPr lIns="0" bIns="0" anchor="b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Titolo della presentazione  - Luogo e data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414" y="246084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solidFill>
            <a:srgbClr val="004884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  <a:solidFill>
            <a:srgbClr val="004884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5AAA5ED-8F60-83C7-F643-2A8F39959F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769889-1D4D-45F2-8320-204447BF88B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82828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itolo a sinistra testo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86307FED-734A-BE46-971A-DC26C9FA50D5}"/>
              </a:ext>
            </a:extLst>
          </p:cNvPr>
          <p:cNvSpPr/>
          <p:nvPr/>
        </p:nvSpPr>
        <p:spPr>
          <a:xfrm>
            <a:off x="457200" y="273050"/>
            <a:ext cx="3008313" cy="5853113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F4760C1-7F03-467C-8012-9F1D9EB08C8F}"/>
              </a:ext>
            </a:extLst>
          </p:cNvPr>
          <p:cNvSpPr txBox="1">
            <a:spLocks/>
          </p:cNvSpPr>
          <p:nvPr/>
        </p:nvSpPr>
        <p:spPr>
          <a:xfrm>
            <a:off x="1573213" y="6350000"/>
            <a:ext cx="4900612" cy="366713"/>
          </a:xfrm>
          <a:prstGeom prst="rect">
            <a:avLst/>
          </a:prstGeom>
        </p:spPr>
        <p:txBody>
          <a:bodyPr lIns="0" bIns="0" anchor="b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Titolo della presentazione  - Luogo e data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4" y="819549"/>
            <a:ext cx="3008313" cy="615553"/>
          </a:xfr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584775"/>
          </a:xfrm>
        </p:spPr>
        <p:txBody>
          <a:bodyPr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691E23B-BAA4-B5D5-37B8-D0B852A86A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FF50DC-51F7-4D38-910F-5D97FE5A303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01253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7">
            <a:extLst>
              <a:ext uri="{FF2B5EF4-FFF2-40B4-BE49-F238E27FC236}">
                <a16:creationId xmlns:a16="http://schemas.microsoft.com/office/drawing/2014/main" id="{D69B3148-F081-942E-0765-71EFDB4F5592}"/>
              </a:ext>
            </a:extLst>
          </p:cNvPr>
          <p:cNvSpPr/>
          <p:nvPr/>
        </p:nvSpPr>
        <p:spPr>
          <a:xfrm>
            <a:off x="0" y="0"/>
            <a:ext cx="9144000" cy="6273800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B4896D76-14D2-4D64-8E87-C8FB331B8CE6}"/>
              </a:ext>
            </a:extLst>
          </p:cNvPr>
          <p:cNvSpPr txBox="1">
            <a:spLocks/>
          </p:cNvSpPr>
          <p:nvPr/>
        </p:nvSpPr>
        <p:spPr>
          <a:xfrm>
            <a:off x="1573213" y="6350000"/>
            <a:ext cx="4900612" cy="366713"/>
          </a:xfrm>
          <a:prstGeom prst="rect">
            <a:avLst/>
          </a:prstGeom>
        </p:spPr>
        <p:txBody>
          <a:bodyPr lIns="0" bIns="0" anchor="b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Titolo della presentazione  - Luogo e data</a:t>
            </a:r>
          </a:p>
        </p:txBody>
      </p:sp>
      <p:sp>
        <p:nvSpPr>
          <p:cNvPr id="6" name="Segnaposto immagine 5"/>
          <p:cNvSpPr>
            <a:spLocks noGrp="1"/>
          </p:cNvSpPr>
          <p:nvPr>
            <p:ph type="pic" sz="quarter" idx="13"/>
          </p:nvPr>
        </p:nvSpPr>
        <p:spPr>
          <a:xfrm>
            <a:off x="457202" y="226977"/>
            <a:ext cx="3008313" cy="5853113"/>
          </a:xfrm>
          <a:ln w="127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noProof="0"/>
              <a:t>Trascinare l'immagine su un segnaposto o fare clic sull'icona per aggiungerla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1072976"/>
            <a:ext cx="5111750" cy="2185214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11" name="Titolo 10"/>
          <p:cNvSpPr>
            <a:spLocks noGrp="1"/>
          </p:cNvSpPr>
          <p:nvPr>
            <p:ph type="title"/>
          </p:nvPr>
        </p:nvSpPr>
        <p:spPr>
          <a:xfrm>
            <a:off x="3575050" y="281904"/>
            <a:ext cx="5067964" cy="4001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it-IT" dirty="0"/>
          </a:p>
        </p:txBody>
      </p:sp>
      <p:sp>
        <p:nvSpPr>
          <p:cNvPr id="5" name="Segnaposto numero diapositiva 6">
            <a:extLst>
              <a:ext uri="{FF2B5EF4-FFF2-40B4-BE49-F238E27FC236}">
                <a16:creationId xmlns:a16="http://schemas.microsoft.com/office/drawing/2014/main" id="{203C70E4-21C8-45A3-D222-707595021AF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B9510EA7-60F9-4FF8-9F4F-9E1B9B0C236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16932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DF1EB525-8241-3333-689F-801CC6FCFD64}"/>
              </a:ext>
            </a:extLst>
          </p:cNvPr>
          <p:cNvSpPr/>
          <p:nvPr/>
        </p:nvSpPr>
        <p:spPr>
          <a:xfrm>
            <a:off x="0" y="0"/>
            <a:ext cx="9144000" cy="6273800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2D1BE83-4871-0E0B-5686-87A2CD18E170}"/>
              </a:ext>
            </a:extLst>
          </p:cNvPr>
          <p:cNvSpPr txBox="1">
            <a:spLocks/>
          </p:cNvSpPr>
          <p:nvPr/>
        </p:nvSpPr>
        <p:spPr>
          <a:xfrm>
            <a:off x="1573213" y="6350000"/>
            <a:ext cx="4900612" cy="366713"/>
          </a:xfrm>
          <a:prstGeom prst="rect">
            <a:avLst/>
          </a:prstGeom>
        </p:spPr>
        <p:txBody>
          <a:bodyPr lIns="0" bIns="0" anchor="b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Titolo della presentazione  - Luogo e data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5059564"/>
            <a:ext cx="5486400" cy="307777"/>
          </a:xfr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646331"/>
          </a:xfrm>
          <a:ln w="25400">
            <a:solidFill>
              <a:schemeClr val="bg1"/>
            </a:solidFill>
          </a:ln>
        </p:spPr>
        <p:txBody>
          <a:bodyPr rtlCol="0"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Trascinare l'immagine su un segnaposto o fare clic sull'icona per aggiungerla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307777"/>
          </a:xfrm>
        </p:spPr>
        <p:txBody>
          <a:bodyPr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D50C47E-17FE-7EB1-2FB0-012BBEABAE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6D941D-B290-4359-848B-480CE658828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34489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testo sfondo scu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5">
            <a:extLst>
              <a:ext uri="{FF2B5EF4-FFF2-40B4-BE49-F238E27FC236}">
                <a16:creationId xmlns:a16="http://schemas.microsoft.com/office/drawing/2014/main" id="{EF679C8E-479E-1C5F-AC76-FE080FCEAABF}"/>
              </a:ext>
            </a:extLst>
          </p:cNvPr>
          <p:cNvSpPr txBox="1">
            <a:spLocks/>
          </p:cNvSpPr>
          <p:nvPr/>
        </p:nvSpPr>
        <p:spPr>
          <a:xfrm>
            <a:off x="1573213" y="6350000"/>
            <a:ext cx="4900612" cy="366713"/>
          </a:xfrm>
          <a:prstGeom prst="rect">
            <a:avLst/>
          </a:prstGeom>
        </p:spPr>
        <p:txBody>
          <a:bodyPr lIns="0" bIns="0" anchor="b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Titolo della presentazione  - Luogo e data</a:t>
            </a:r>
          </a:p>
        </p:txBody>
      </p:sp>
      <p:sp>
        <p:nvSpPr>
          <p:cNvPr id="5" name="Segnaposto immagine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69332"/>
          </a:xfrm>
        </p:spPr>
        <p:txBody>
          <a:bodyPr rtlCol="0"/>
          <a:lstStyle>
            <a:lvl1pPr marL="0" indent="0">
              <a:buNone/>
              <a:defRPr sz="1800"/>
            </a:lvl1pPr>
          </a:lstStyle>
          <a:p>
            <a:pPr lvl="0"/>
            <a:r>
              <a:rPr lang="it-IT" noProof="0"/>
              <a:t>Trascinare l'immagine su un segnaposto o fare clic sull'icona per aggiungerla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66800" y="4360058"/>
            <a:ext cx="7242444" cy="804863"/>
          </a:xfrm>
          <a:solidFill>
            <a:srgbClr val="003A69">
              <a:alpha val="86000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Segnaposto numero diapositiva 6">
            <a:extLst>
              <a:ext uri="{FF2B5EF4-FFF2-40B4-BE49-F238E27FC236}">
                <a16:creationId xmlns:a16="http://schemas.microsoft.com/office/drawing/2014/main" id="{FFCA5FFA-5F59-E1CC-9C30-31002B58310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924CBBA8-0F10-4338-B7DF-C2E68641E43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62630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6">
            <a:extLst>
              <a:ext uri="{FF2B5EF4-FFF2-40B4-BE49-F238E27FC236}">
                <a16:creationId xmlns:a16="http://schemas.microsoft.com/office/drawing/2014/main" id="{C04B7CEE-A866-313F-CE9D-65AB0BB6E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7688" y="755650"/>
            <a:ext cx="3240087" cy="4319588"/>
          </a:xfrm>
          <a:prstGeom prst="ellipse">
            <a:avLst/>
          </a:prstGeom>
          <a:solidFill>
            <a:srgbClr val="004884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it-IT" altLang="it-IT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" name="Rettangolo 7">
            <a:extLst>
              <a:ext uri="{FF2B5EF4-FFF2-40B4-BE49-F238E27FC236}">
                <a16:creationId xmlns:a16="http://schemas.microsoft.com/office/drawing/2014/main" id="{D588E101-2149-1D7D-528D-8706768F0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95650"/>
            <a:ext cx="9144000" cy="9096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it-IT" altLang="it-IT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4AE81F5A-381A-DDC6-C673-BBA6EF860AEC}"/>
              </a:ext>
            </a:extLst>
          </p:cNvPr>
          <p:cNvSpPr txBox="1">
            <a:spLocks/>
          </p:cNvSpPr>
          <p:nvPr/>
        </p:nvSpPr>
        <p:spPr>
          <a:xfrm>
            <a:off x="1573213" y="6350000"/>
            <a:ext cx="4900612" cy="366713"/>
          </a:xfrm>
          <a:prstGeom prst="rect">
            <a:avLst/>
          </a:prstGeom>
        </p:spPr>
        <p:txBody>
          <a:bodyPr lIns="0" bIns="0" anchor="b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Titolo della presentazione  - Luogo e data</a:t>
            </a:r>
          </a:p>
        </p:txBody>
      </p:sp>
      <p:pic>
        <p:nvPicPr>
          <p:cNvPr id="5" name="Immagine 9" descr="BANNER.jpg">
            <a:extLst>
              <a:ext uri="{FF2B5EF4-FFF2-40B4-BE49-F238E27FC236}">
                <a16:creationId xmlns:a16="http://schemas.microsoft.com/office/drawing/2014/main" id="{7BEBC48C-1AEB-B504-5F19-B35D6CAD9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71850"/>
            <a:ext cx="91440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egnaposto testo 11"/>
          <p:cNvSpPr>
            <a:spLocks noGrp="1"/>
          </p:cNvSpPr>
          <p:nvPr>
            <p:ph type="body" sz="quarter" idx="10"/>
          </p:nvPr>
        </p:nvSpPr>
        <p:spPr>
          <a:xfrm>
            <a:off x="2857328" y="2207321"/>
            <a:ext cx="3700296" cy="1077218"/>
          </a:xfrm>
          <a:ln>
            <a:noFill/>
          </a:ln>
        </p:spPr>
        <p:txBody>
          <a:bodyPr anchor="b" anchorCtr="1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</p:txBody>
      </p:sp>
    </p:spTree>
    <p:extLst>
      <p:ext uri="{BB962C8B-B14F-4D97-AF65-F5344CB8AC3E}">
        <p14:creationId xmlns:p14="http://schemas.microsoft.com/office/powerpoint/2010/main" val="2926895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 – </a:t>
            </a:r>
            <a:r>
              <a:rPr lang="it-IT" dirty="0" err="1"/>
              <a:t>Arial</a:t>
            </a:r>
            <a:r>
              <a:rPr lang="it-IT" dirty="0"/>
              <a:t> 26pt 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13414" y="1253067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/>
              <a:t>Titolo di secondo livello 20pt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 hasCustomPrompt="1"/>
          </p:nvPr>
        </p:nvSpPr>
        <p:spPr>
          <a:xfrm>
            <a:off x="413414" y="2017397"/>
            <a:ext cx="8229599" cy="769441"/>
          </a:xfrm>
        </p:spPr>
        <p:txBody>
          <a:bodyPr wrap="square">
            <a:spAutoFit/>
          </a:bodyPr>
          <a:lstStyle>
            <a:lvl1pPr marL="457200" indent="-457200">
              <a:buFont typeface="+mj-lt"/>
              <a:buAutoNum type="arabicPeriod"/>
              <a:defRPr sz="2000" baseline="0"/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dirty="0"/>
              <a:t>Corpo del testo 20pt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sic </a:t>
            </a:r>
            <a:r>
              <a:rPr lang="it-IT" dirty="0" err="1"/>
              <a:t>amet</a:t>
            </a:r>
            <a:endParaRPr lang="it-IT" dirty="0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5" hasCustomPrompt="1"/>
          </p:nvPr>
        </p:nvSpPr>
        <p:spPr>
          <a:xfrm>
            <a:off x="413414" y="3409088"/>
            <a:ext cx="8229599" cy="929485"/>
          </a:xfrm>
        </p:spPr>
        <p:txBody>
          <a:bodyPr wrap="square">
            <a:spAutoFit/>
          </a:bodyPr>
          <a:lstStyle>
            <a:lvl1pPr>
              <a:defRPr sz="16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/>
              <a:t>Lista 16pt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ipusm</a:t>
            </a:r>
            <a:endParaRPr lang="it-IT" dirty="0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97272" y="6356352"/>
            <a:ext cx="489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piè di pagina 3"/>
          <p:cNvSpPr>
            <a:spLocks noGrp="1"/>
          </p:cNvSpPr>
          <p:nvPr>
            <p:ph type="ftr" sz="quarter" idx="3"/>
          </p:nvPr>
        </p:nvSpPr>
        <p:spPr>
          <a:xfrm>
            <a:off x="1754189" y="6356350"/>
            <a:ext cx="63160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Titolo della presentazione - luogo - data (piè pagina - vedi istruzioni per visualizzazione in tutta la presentazione)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95602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/>
          <p:cNvSpPr>
            <a:spLocks noGrp="1"/>
          </p:cNvSpPr>
          <p:nvPr>
            <p:ph type="body" sz="quarter" idx="11"/>
          </p:nvPr>
        </p:nvSpPr>
        <p:spPr>
          <a:xfrm>
            <a:off x="413414" y="1071248"/>
            <a:ext cx="8228898" cy="187743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it-IT" dirty="0"/>
          </a:p>
        </p:txBody>
      </p:sp>
      <p:sp>
        <p:nvSpPr>
          <p:cNvPr id="2" name="Segnaposto numero diapositiva 5">
            <a:extLst>
              <a:ext uri="{FF2B5EF4-FFF2-40B4-BE49-F238E27FC236}">
                <a16:creationId xmlns:a16="http://schemas.microsoft.com/office/drawing/2014/main" id="{BD3628F1-6DEC-252C-8548-B7E4BE3F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EE58A-E398-426A-A3CF-B3345010FDE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85753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5" name="Segnaposto tabella 4"/>
          <p:cNvSpPr>
            <a:spLocks noGrp="1"/>
          </p:cNvSpPr>
          <p:nvPr>
            <p:ph type="tbl" sz="quarter" idx="13" hasCustomPrompt="1"/>
          </p:nvPr>
        </p:nvSpPr>
        <p:spPr>
          <a:xfrm>
            <a:off x="457200" y="2495552"/>
            <a:ext cx="8185150" cy="3255433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r>
              <a:rPr lang="it-IT" dirty="0"/>
              <a:t>Cliccare sull’icona per inserire la tabella</a:t>
            </a: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97272" y="6356352"/>
            <a:ext cx="489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piè di pagina 3"/>
          <p:cNvSpPr>
            <a:spLocks noGrp="1"/>
          </p:cNvSpPr>
          <p:nvPr>
            <p:ph type="ftr" sz="quarter" idx="3"/>
          </p:nvPr>
        </p:nvSpPr>
        <p:spPr>
          <a:xfrm>
            <a:off x="1754189" y="6356350"/>
            <a:ext cx="63160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Titolo della presentazione - luogo - data (piè pagina - vedi istruzioni per visualizzazione in tutta la presentazione)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48743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246084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3"/>
          </a:xfrm>
          <a:solidFill>
            <a:srgbClr val="004884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9" y="1535113"/>
            <a:ext cx="4041775" cy="639763"/>
          </a:xfrm>
          <a:solidFill>
            <a:srgbClr val="004884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0"/>
          </p:nvPr>
        </p:nvSpPr>
        <p:spPr>
          <a:xfrm>
            <a:off x="8197272" y="6356352"/>
            <a:ext cx="489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754189" y="6356350"/>
            <a:ext cx="63160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Titolo della presentazione - luogo - data (piè pagina - vedi istruzioni per visualizzazione in tutta la presentazione)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365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itolo a sinistra testo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457204" y="273051"/>
            <a:ext cx="3008313" cy="5853112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4" y="1127325"/>
            <a:ext cx="3008313" cy="307777"/>
          </a:xfr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3575050" y="273053"/>
            <a:ext cx="5111750" cy="58531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4" y="1435103"/>
            <a:ext cx="3008313" cy="338554"/>
          </a:xfrm>
        </p:spPr>
        <p:txBody>
          <a:bodyPr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Testo descrittivo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97272" y="6356352"/>
            <a:ext cx="489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piè di pagina 3"/>
          <p:cNvSpPr>
            <a:spLocks noGrp="1"/>
          </p:cNvSpPr>
          <p:nvPr>
            <p:ph type="ftr" sz="quarter" idx="3"/>
          </p:nvPr>
        </p:nvSpPr>
        <p:spPr>
          <a:xfrm>
            <a:off x="1754189" y="6356350"/>
            <a:ext cx="63160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Titolo della presentazione - luogo - data (piè pagina - vedi istruzioni per visualizzazione in tutta la presentazione)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48565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7"/>
          <p:cNvSpPr/>
          <p:nvPr userDrawn="1"/>
        </p:nvSpPr>
        <p:spPr>
          <a:xfrm>
            <a:off x="0" y="2"/>
            <a:ext cx="9144000" cy="6273612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immagine 5"/>
          <p:cNvSpPr>
            <a:spLocks noGrp="1"/>
          </p:cNvSpPr>
          <p:nvPr>
            <p:ph type="pic" sz="quarter" idx="13" hasCustomPrompt="1"/>
          </p:nvPr>
        </p:nvSpPr>
        <p:spPr>
          <a:xfrm>
            <a:off x="457202" y="226977"/>
            <a:ext cx="3008313" cy="5853113"/>
          </a:xfrm>
          <a:ln w="1270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Cliccare sull’icona per inserire l’immagine (non utilizzare copia/incolla)</a:t>
            </a:r>
            <a:br>
              <a:rPr lang="it-IT" dirty="0"/>
            </a:br>
            <a:r>
              <a:rPr lang="it-IT" dirty="0"/>
              <a:t>Dimensioni immagine: </a:t>
            </a:r>
            <a:br>
              <a:rPr lang="it-IT" dirty="0"/>
            </a:br>
            <a:r>
              <a:rPr lang="it-IT" dirty="0"/>
              <a:t>Risoluzione a 160dpi</a:t>
            </a:r>
            <a:br>
              <a:rPr lang="it-IT" dirty="0"/>
            </a:br>
            <a:r>
              <a:rPr lang="it-IT" dirty="0"/>
              <a:t>8,57 cm (540px) per 14,29cm (900px)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3575050" y="1072976"/>
            <a:ext cx="5111750" cy="1877437"/>
          </a:xfrm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1" name="Titolo 10"/>
          <p:cNvSpPr>
            <a:spLocks noGrp="1"/>
          </p:cNvSpPr>
          <p:nvPr>
            <p:ph type="title" hasCustomPrompt="1"/>
          </p:nvPr>
        </p:nvSpPr>
        <p:spPr>
          <a:xfrm>
            <a:off x="3575050" y="281904"/>
            <a:ext cx="5067964" cy="4001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97272" y="6356352"/>
            <a:ext cx="489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Segnaposto piè di pagina 3"/>
          <p:cNvSpPr>
            <a:spLocks noGrp="1"/>
          </p:cNvSpPr>
          <p:nvPr>
            <p:ph type="ftr" sz="quarter" idx="3"/>
          </p:nvPr>
        </p:nvSpPr>
        <p:spPr>
          <a:xfrm>
            <a:off x="1754189" y="6356350"/>
            <a:ext cx="63160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Titolo della presentazione - luogo - data (piè pagina - vedi istruzioni per visualizzazione in tutta la presentazione)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15791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0" y="2"/>
            <a:ext cx="9144000" cy="6273612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792288" y="5059564"/>
            <a:ext cx="5486400" cy="307777"/>
          </a:xfr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260354"/>
          </a:xfrm>
          <a:ln w="254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Cliccare sull’icona per inserire l’immagine (non utilizzare copia/incolla)</a:t>
            </a:r>
            <a:br>
              <a:rPr lang="it-IT" dirty="0"/>
            </a:br>
            <a:r>
              <a:rPr lang="it-IT" dirty="0"/>
              <a:t>Dimensioni immagine: </a:t>
            </a:r>
            <a:br>
              <a:rPr lang="it-IT" dirty="0"/>
            </a:br>
            <a:r>
              <a:rPr lang="it-IT" dirty="0"/>
              <a:t>Risoluzione a 160dpi</a:t>
            </a:r>
            <a:br>
              <a:rPr lang="it-IT" dirty="0"/>
            </a:br>
            <a:r>
              <a:rPr lang="it-IT" dirty="0"/>
              <a:t>25,4 cm (1600px) per 14,29cm (900px)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40"/>
            <a:ext cx="5486400" cy="307777"/>
          </a:xfrm>
        </p:spPr>
        <p:txBody>
          <a:bodyPr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Testo descrittivo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97272" y="6356352"/>
            <a:ext cx="489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piè di pagina 3"/>
          <p:cNvSpPr>
            <a:spLocks noGrp="1"/>
          </p:cNvSpPr>
          <p:nvPr>
            <p:ph type="ftr" sz="quarter" idx="3"/>
          </p:nvPr>
        </p:nvSpPr>
        <p:spPr>
          <a:xfrm>
            <a:off x="1754189" y="6356350"/>
            <a:ext cx="63160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Titolo della presentazione - luogo - data (piè pagina - vedi istruzioni per visualizzazione in tutta la presentazione)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4454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testo sfondo scu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20498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it-IT" dirty="0"/>
              <a:t>Immagine a tutto schermo con box per testo bianco su sfondo scuro</a:t>
            </a:r>
            <a:br>
              <a:rPr lang="it-IT" dirty="0"/>
            </a:br>
            <a:r>
              <a:rPr lang="it-IT" dirty="0"/>
              <a:t>Cliccare sull’icona per inserire l’immagine (non utilizzare copia/incolla)</a:t>
            </a:r>
            <a:br>
              <a:rPr lang="it-IT" dirty="0"/>
            </a:br>
            <a:r>
              <a:rPr lang="it-IT" dirty="0"/>
              <a:t>Dimensioni immagine: </a:t>
            </a:r>
            <a:br>
              <a:rPr lang="it-IT" dirty="0"/>
            </a:br>
            <a:r>
              <a:rPr lang="it-IT" dirty="0"/>
              <a:t>Risoluzione a 160dpi</a:t>
            </a:r>
            <a:br>
              <a:rPr lang="it-IT" dirty="0"/>
            </a:br>
            <a:r>
              <a:rPr lang="it-IT" dirty="0"/>
              <a:t>25,4 cm (1600px) per 14,29cm (900px)</a:t>
            </a:r>
          </a:p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66800" y="4360058"/>
            <a:ext cx="7242444" cy="804863"/>
          </a:xfrm>
          <a:solidFill>
            <a:srgbClr val="003A69">
              <a:alpha val="86000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Testo descrittivo su sfondo scuro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97272" y="6356352"/>
            <a:ext cx="489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9" name="Segnaposto piè di pagina 3"/>
          <p:cNvSpPr>
            <a:spLocks noGrp="1"/>
          </p:cNvSpPr>
          <p:nvPr>
            <p:ph type="ftr" sz="quarter" idx="3"/>
          </p:nvPr>
        </p:nvSpPr>
        <p:spPr>
          <a:xfrm>
            <a:off x="1754189" y="6356350"/>
            <a:ext cx="63160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Titolo della presentazione - luogo - data (piè pagina - vedi istruzioni per visualizzazione in tutta la presentazione)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5307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 userDrawn="1"/>
        </p:nvSpPr>
        <p:spPr>
          <a:xfrm>
            <a:off x="3087476" y="1538329"/>
            <a:ext cx="3240000" cy="3240000"/>
          </a:xfrm>
          <a:prstGeom prst="ellipse">
            <a:avLst/>
          </a:prstGeom>
          <a:solidFill>
            <a:srgbClr val="0048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 userDrawn="1"/>
        </p:nvSpPr>
        <p:spPr>
          <a:xfrm>
            <a:off x="0" y="3295534"/>
            <a:ext cx="9144000" cy="751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2857328" y="1775802"/>
            <a:ext cx="3700296" cy="1508738"/>
          </a:xfrm>
          <a:ln>
            <a:noFill/>
          </a:ln>
        </p:spPr>
        <p:txBody>
          <a:bodyPr anchor="b" anchorCtr="1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Autore e </a:t>
            </a:r>
          </a:p>
          <a:p>
            <a:pPr lvl="0"/>
            <a:r>
              <a:rPr lang="it-IT" dirty="0"/>
              <a:t>contatti</a:t>
            </a:r>
          </a:p>
        </p:txBody>
      </p:sp>
      <p:pic>
        <p:nvPicPr>
          <p:cNvPr id="3" name="Immagine 2" descr="BANNER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71901"/>
            <a:ext cx="9144000" cy="572030"/>
          </a:xfrm>
          <a:prstGeom prst="rect">
            <a:avLst/>
          </a:prstGeom>
        </p:spPr>
      </p:pic>
      <p:sp>
        <p:nvSpPr>
          <p:cNvPr id="9" name="Segnaposto piè di pagina 3"/>
          <p:cNvSpPr>
            <a:spLocks noGrp="1"/>
          </p:cNvSpPr>
          <p:nvPr>
            <p:ph type="ftr" sz="quarter" idx="3"/>
          </p:nvPr>
        </p:nvSpPr>
        <p:spPr>
          <a:xfrm>
            <a:off x="1754189" y="6356350"/>
            <a:ext cx="63160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Titolo della presentazione - luogo - data (piè pagina - vedi istruzioni per visualizzazione in tutta la presentazione)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1105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13414" y="446138"/>
            <a:ext cx="8229600" cy="400110"/>
          </a:xfrm>
          <a:prstGeom prst="rect">
            <a:avLst/>
          </a:prstGeom>
        </p:spPr>
        <p:txBody>
          <a:bodyPr vert="horz" lIns="91440" tIns="0" rIns="91440" bIns="0" rtlCol="0" anchor="ctr" anchorCtr="0">
            <a:spAutoFit/>
          </a:bodyPr>
          <a:lstStyle/>
          <a:p>
            <a:r>
              <a:rPr lang="it-IT" dirty="0"/>
              <a:t>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13414" y="1058818"/>
            <a:ext cx="8229600" cy="187743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97272" y="6356352"/>
            <a:ext cx="489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pic>
        <p:nvPicPr>
          <p:cNvPr id="5" name="Picture 4" descr="LOGOENEA.pn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414" y="6366706"/>
            <a:ext cx="1166298" cy="349889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>
          <a:xfrm>
            <a:off x="1754189" y="6356350"/>
            <a:ext cx="63160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Titolo della presentazione - luogo - data (piè pagina - vedi istruzioni per visualizzazione in tutta la presentazione)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488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3" r:id="rId4"/>
    <p:sldLayoutId id="2147483656" r:id="rId5"/>
    <p:sldLayoutId id="2147483660" r:id="rId6"/>
    <p:sldLayoutId id="2147483657" r:id="rId7"/>
    <p:sldLayoutId id="2147483658" r:id="rId8"/>
    <p:sldLayoutId id="2147483661" r:id="rId9"/>
    <p:sldLayoutId id="2147483663" r:id="rId1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titolo 1">
            <a:extLst>
              <a:ext uri="{FF2B5EF4-FFF2-40B4-BE49-F238E27FC236}">
                <a16:creationId xmlns:a16="http://schemas.microsoft.com/office/drawing/2014/main" id="{66930E27-1509-38D8-EF10-65AA9820439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12750" y="446088"/>
            <a:ext cx="822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altLang="it-IT"/>
              <a:t>Titolo</a:t>
            </a:r>
          </a:p>
        </p:txBody>
      </p:sp>
      <p:sp>
        <p:nvSpPr>
          <p:cNvPr id="10243" name="Segnaposto testo 2">
            <a:extLst>
              <a:ext uri="{FF2B5EF4-FFF2-40B4-BE49-F238E27FC236}">
                <a16:creationId xmlns:a16="http://schemas.microsoft.com/office/drawing/2014/main" id="{23F83F83-A54E-0ABB-23D0-1C10D36C60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12750" y="1058863"/>
            <a:ext cx="82296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2329004-5469-A13D-D54F-381F77C5DB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DABD79E-D9AC-47E9-93FA-176A41E98DF1}" type="slidenum">
              <a:rPr lang="it-IT" altLang="it-IT"/>
              <a:pPr/>
              <a:t>‹N›</a:t>
            </a:fld>
            <a:endParaRPr lang="it-IT" altLang="it-IT"/>
          </a:p>
        </p:txBody>
      </p:sp>
      <p:pic>
        <p:nvPicPr>
          <p:cNvPr id="10245" name="Immagine 3" descr="LogoENEA.png">
            <a:extLst>
              <a:ext uri="{FF2B5EF4-FFF2-40B4-BE49-F238E27FC236}">
                <a16:creationId xmlns:a16="http://schemas.microsoft.com/office/drawing/2014/main" id="{B46906BF-FD77-A4E1-1573-130323A2A0E4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6345238"/>
            <a:ext cx="9366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476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MS PGothic" panose="020B0600070205080204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MS PGothic" panose="020B0600070205080204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MS PGothic" panose="020B0600070205080204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MS PGothic" panose="020B0600070205080204" pitchFamily="34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ＭＳ Ｐゴシック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ＭＳ Ｐゴシック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ＭＳ Ｐゴシック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514270" y="5525494"/>
            <a:ext cx="8440818" cy="369332"/>
          </a:xfrm>
        </p:spPr>
        <p:txBody>
          <a:bodyPr/>
          <a:lstStyle/>
          <a:p>
            <a:r>
              <a:rPr lang="it-IT" b="0" dirty="0"/>
              <a:t>Giovanni Ponti / ENEA-TERIN-ICT </a:t>
            </a:r>
            <a:r>
              <a:rPr lang="it-IT" dirty="0"/>
              <a:t>/				</a:t>
            </a:r>
            <a:r>
              <a:rPr lang="it-IT" b="0" dirty="0" err="1"/>
              <a:t>February</a:t>
            </a:r>
            <a:r>
              <a:rPr lang="it-IT" b="0" dirty="0"/>
              <a:t> 7th 2023</a:t>
            </a: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514335" y="1876110"/>
            <a:ext cx="8440819" cy="984885"/>
          </a:xfrm>
        </p:spPr>
        <p:txBody>
          <a:bodyPr/>
          <a:lstStyle/>
          <a:p>
            <a:r>
              <a:rPr lang="it-IT" dirty="0"/>
              <a:t>ENEA and </a:t>
            </a:r>
            <a:br>
              <a:rPr lang="it-IT" dirty="0"/>
            </a:br>
            <a:r>
              <a:rPr lang="it-IT" dirty="0"/>
              <a:t>the first Software Heritage Mirror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/>
          </p:nvPr>
        </p:nvSpPr>
        <p:spPr>
          <a:xfrm>
            <a:off x="514416" y="4429181"/>
            <a:ext cx="8440738" cy="701731"/>
          </a:xfrm>
        </p:spPr>
        <p:txBody>
          <a:bodyPr/>
          <a:lstStyle/>
          <a:p>
            <a:r>
              <a:rPr lang="en-US" sz="1800" dirty="0"/>
              <a:t>Annual symposium &amp; summit on Software Heritage  2023</a:t>
            </a:r>
          </a:p>
          <a:p>
            <a:r>
              <a:rPr lang="en-US" sz="1800" dirty="0"/>
              <a:t>UNESCO Headquarters, Paris</a:t>
            </a:r>
            <a:endParaRPr lang="it-IT" sz="1800" dirty="0"/>
          </a:p>
        </p:txBody>
      </p:sp>
      <p:sp>
        <p:nvSpPr>
          <p:cNvPr id="8" name="Sottotitolo 1">
            <a:extLst>
              <a:ext uri="{FF2B5EF4-FFF2-40B4-BE49-F238E27FC236}">
                <a16:creationId xmlns:a16="http://schemas.microsoft.com/office/drawing/2014/main" id="{09D260FA-F036-63CB-9390-2DF134A50F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1368" y="3141936"/>
            <a:ext cx="7221264" cy="1120307"/>
          </a:xfrm>
        </p:spPr>
        <p:txBody>
          <a:bodyPr/>
          <a:lstStyle/>
          <a:p>
            <a:pPr algn="just"/>
            <a:r>
              <a:rPr lang="en-US" sz="1800" b="0" i="0" u="none" strike="noStrike" baseline="0" dirty="0">
                <a:solidFill>
                  <a:srgbClr val="FFCC00"/>
                </a:solidFill>
                <a:latin typeface="LinLibertineT"/>
              </a:rPr>
              <a:t> “ software </a:t>
            </a:r>
            <a:r>
              <a:rPr lang="en-US" sz="1800" b="0" i="0" u="none" strike="noStrike" baseline="0" dirty="0">
                <a:solidFill>
                  <a:srgbClr val="FFCC00"/>
                </a:solidFill>
                <a:latin typeface="LinLibertineTI"/>
              </a:rPr>
              <a:t>source code </a:t>
            </a:r>
            <a:r>
              <a:rPr lang="en-US" sz="1800" b="0" i="0" u="none" strike="noStrike" baseline="0" dirty="0">
                <a:solidFill>
                  <a:srgbClr val="FFCC00"/>
                </a:solidFill>
                <a:latin typeface="LinLibertineT"/>
              </a:rPr>
              <a:t>is a unique form of knowledge which is designed to be </a:t>
            </a:r>
            <a:r>
              <a:rPr lang="en-US" sz="1800" dirty="0">
                <a:solidFill>
                  <a:srgbClr val="FFCC00"/>
                </a:solidFill>
                <a:latin typeface="LinLibertineT"/>
              </a:rPr>
              <a:t>understood</a:t>
            </a:r>
            <a:r>
              <a:rPr lang="en-US" sz="1800" b="0" i="0" u="none" strike="noStrike" baseline="0" dirty="0">
                <a:solidFill>
                  <a:srgbClr val="FFCC00"/>
                </a:solidFill>
                <a:latin typeface="LinLibertineTI"/>
              </a:rPr>
              <a:t> by a human being</a:t>
            </a:r>
            <a:r>
              <a:rPr lang="en-US" sz="1800" b="0" i="0" u="none" strike="noStrike" baseline="0" dirty="0">
                <a:solidFill>
                  <a:srgbClr val="FFCC00"/>
                </a:solidFill>
                <a:latin typeface="LinLibertineT"/>
              </a:rPr>
              <a:t>, the developer, and at the same time is easily converted into </a:t>
            </a:r>
            <a:r>
              <a:rPr lang="en-US" sz="1800" b="0" i="0" u="none" strike="noStrike" baseline="0" dirty="0">
                <a:solidFill>
                  <a:srgbClr val="FFCC00"/>
                </a:solidFill>
                <a:latin typeface="LinLibertineTI"/>
              </a:rPr>
              <a:t>machine executable </a:t>
            </a:r>
            <a:r>
              <a:rPr lang="en-US" sz="1800" b="0" i="0" u="none" strike="noStrike" baseline="0" dirty="0">
                <a:solidFill>
                  <a:srgbClr val="FFCC00"/>
                </a:solidFill>
                <a:latin typeface="LinLibertineT"/>
              </a:rPr>
              <a:t>form”</a:t>
            </a:r>
            <a:r>
              <a:rPr lang="en-US" sz="2000" dirty="0">
                <a:solidFill>
                  <a:srgbClr val="FFCC00"/>
                </a:solidFill>
              </a:rPr>
              <a:t> </a:t>
            </a:r>
          </a:p>
          <a:p>
            <a:pPr algn="l"/>
            <a:r>
              <a:rPr lang="en-US" sz="1400" dirty="0">
                <a:solidFill>
                  <a:srgbClr val="FFC000"/>
                </a:solidFill>
              </a:rPr>
              <a:t>    [</a:t>
            </a:r>
            <a:r>
              <a:rPr lang="en-US" sz="1400" i="1" dirty="0" err="1">
                <a:solidFill>
                  <a:srgbClr val="FFC000"/>
                </a:solidFill>
              </a:rPr>
              <a:t>R.Di</a:t>
            </a:r>
            <a:r>
              <a:rPr lang="en-US" sz="1400" i="1" dirty="0">
                <a:solidFill>
                  <a:srgbClr val="FFC000"/>
                </a:solidFill>
              </a:rPr>
              <a:t> Cosmo, </a:t>
            </a:r>
            <a:r>
              <a:rPr lang="en-US" sz="1400" i="1" dirty="0" err="1">
                <a:solidFill>
                  <a:srgbClr val="FFC000"/>
                </a:solidFill>
              </a:rPr>
              <a:t>S.Zacchiroli</a:t>
            </a:r>
            <a:r>
              <a:rPr lang="en-US" sz="1400" i="1" dirty="0">
                <a:solidFill>
                  <a:srgbClr val="FFC000"/>
                </a:solidFill>
              </a:rPr>
              <a:t>, </a:t>
            </a:r>
            <a:r>
              <a:rPr lang="en-US" sz="1400" i="1" dirty="0" err="1">
                <a:solidFill>
                  <a:srgbClr val="FFC000"/>
                </a:solidFill>
              </a:rPr>
              <a:t>iPRES</a:t>
            </a:r>
            <a:r>
              <a:rPr lang="en-US" sz="1400" i="1" dirty="0">
                <a:solidFill>
                  <a:srgbClr val="FFC000"/>
                </a:solidFill>
              </a:rPr>
              <a:t> 2017: 14th Inter. Conf. on Digital Preservation, Kyoto</a:t>
            </a:r>
            <a:r>
              <a:rPr lang="en-US" sz="1400" dirty="0">
                <a:solidFill>
                  <a:srgbClr val="FFC00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626669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ENEA: the </a:t>
            </a:r>
            <a:r>
              <a:rPr lang="it-IT" b="0" dirty="0"/>
              <a:t>[</a:t>
            </a:r>
            <a:r>
              <a:rPr lang="it-IT" b="0" dirty="0" err="1"/>
              <a:t>experimental</a:t>
            </a:r>
            <a:r>
              <a:rPr lang="it-IT" b="0" dirty="0"/>
              <a:t>] </a:t>
            </a:r>
            <a:r>
              <a:rPr lang="it-IT" dirty="0" err="1"/>
              <a:t>mirror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8197272" y="6356352"/>
            <a:ext cx="489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C7C199-0D0D-7840-A88D-785280B31CF7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D471F89B-4E62-9B27-EECD-0E02233B88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3414" y="1121414"/>
            <a:ext cx="8229600" cy="430887"/>
          </a:xfrm>
        </p:spPr>
        <p:txBody>
          <a:bodyPr/>
          <a:lstStyle/>
          <a:p>
            <a:r>
              <a:rPr lang="en-GB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SWH ENEA Mirror Architecture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331E5DC-230D-128E-DCBF-3894D7F27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034" y="6367498"/>
            <a:ext cx="6950042" cy="39627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25EA421-C61B-6AB6-10CC-00E22AEDE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073226"/>
            <a:ext cx="7772400" cy="5492372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7787F373-D980-766E-BEFC-E7B2EB6FB81A}"/>
              </a:ext>
            </a:extLst>
          </p:cNvPr>
          <p:cNvSpPr txBox="1"/>
          <p:nvPr/>
        </p:nvSpPr>
        <p:spPr>
          <a:xfrm>
            <a:off x="4762241" y="2106202"/>
            <a:ext cx="3146695" cy="215444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sz="1400" dirty="0">
                <a:solidFill>
                  <a:srgbClr val="2D79AA"/>
                </a:solidFill>
              </a:rPr>
              <a:t>MERKLE DIRECT ACYCLIC GRAPH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17F89E6D-A65A-0851-E546-741BCB5A0A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621" y="3640838"/>
            <a:ext cx="1256958" cy="125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2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663"/>
    </mc:Choice>
    <mc:Fallback xmlns="">
      <p:transition spd="slow" advTm="4766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ENEA: the </a:t>
            </a:r>
            <a:r>
              <a:rPr lang="it-IT" b="0" dirty="0"/>
              <a:t>[</a:t>
            </a:r>
            <a:r>
              <a:rPr lang="it-IT" b="0" dirty="0" err="1"/>
              <a:t>experimental</a:t>
            </a:r>
            <a:r>
              <a:rPr lang="it-IT" b="0" dirty="0"/>
              <a:t>] </a:t>
            </a:r>
            <a:r>
              <a:rPr lang="it-IT" dirty="0" err="1"/>
              <a:t>mirror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8197272" y="6356352"/>
            <a:ext cx="489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C7C199-0D0D-7840-A88D-785280B31CF7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D471F89B-4E62-9B27-EECD-0E02233B88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3414" y="1121414"/>
            <a:ext cx="8229600" cy="430887"/>
          </a:xfrm>
        </p:spPr>
        <p:txBody>
          <a:bodyPr/>
          <a:lstStyle/>
          <a:p>
            <a:r>
              <a:rPr lang="en-GB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SWH ENEA Mirror Architecture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331E5DC-230D-128E-DCBF-3894D7F27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034" y="6367498"/>
            <a:ext cx="6950042" cy="39627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25EA421-C61B-6AB6-10CC-00E22AEDE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073226"/>
            <a:ext cx="7772400" cy="549237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F83C732-C5C0-999C-E3E6-D867500CBA5E}"/>
              </a:ext>
            </a:extLst>
          </p:cNvPr>
          <p:cNvSpPr txBox="1"/>
          <p:nvPr/>
        </p:nvSpPr>
        <p:spPr>
          <a:xfrm>
            <a:off x="5810205" y="2311685"/>
            <a:ext cx="2762295" cy="276999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b="1" dirty="0">
                <a:solidFill>
                  <a:srgbClr val="2D79AA"/>
                </a:solidFill>
              </a:rPr>
              <a:t>TRANSFER COMPLETE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09D20E9-C61F-FD4E-E9F0-21A06D2A5607}"/>
              </a:ext>
            </a:extLst>
          </p:cNvPr>
          <p:cNvSpPr txBox="1"/>
          <p:nvPr/>
        </p:nvSpPr>
        <p:spPr>
          <a:xfrm>
            <a:off x="4524281" y="5380609"/>
            <a:ext cx="3095719" cy="276999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b="1" dirty="0">
                <a:solidFill>
                  <a:srgbClr val="2D79AA"/>
                </a:solidFill>
              </a:rPr>
              <a:t>TRANSFER IN PROGRESS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360E7DE-F996-87AC-BD8D-DF4239C536E7}"/>
              </a:ext>
            </a:extLst>
          </p:cNvPr>
          <p:cNvSpPr txBox="1"/>
          <p:nvPr/>
        </p:nvSpPr>
        <p:spPr>
          <a:xfrm>
            <a:off x="1435422" y="5897155"/>
            <a:ext cx="6177717" cy="276999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b="1" dirty="0">
                <a:solidFill>
                  <a:srgbClr val="2D79AA"/>
                </a:solidFill>
              </a:rPr>
              <a:t>THE MIRROR WILL BE IN PRODUCTION ON JUNE 2023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A9422C0-C7CC-7FF0-6B64-A0BF63A679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621" y="3640838"/>
            <a:ext cx="1256958" cy="1256958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3FE537A-6E9D-E638-E038-B6ABEE3826B2}"/>
              </a:ext>
            </a:extLst>
          </p:cNvPr>
          <p:cNvSpPr txBox="1"/>
          <p:nvPr/>
        </p:nvSpPr>
        <p:spPr>
          <a:xfrm>
            <a:off x="4762241" y="2106202"/>
            <a:ext cx="3146695" cy="215444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sz="1400" dirty="0">
                <a:solidFill>
                  <a:srgbClr val="2D79AA"/>
                </a:solidFill>
              </a:rPr>
              <a:t>MERKLE DIRECT ACYCLIC GRAPH</a:t>
            </a:r>
          </a:p>
        </p:txBody>
      </p:sp>
    </p:spTree>
    <p:extLst>
      <p:ext uri="{BB962C8B-B14F-4D97-AF65-F5344CB8AC3E}">
        <p14:creationId xmlns:p14="http://schemas.microsoft.com/office/powerpoint/2010/main" val="16837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663"/>
    </mc:Choice>
    <mc:Fallback xmlns="">
      <p:transition spd="slow" advTm="4766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414" y="303802"/>
            <a:ext cx="8229600" cy="400110"/>
          </a:xfrm>
        </p:spPr>
        <p:txBody>
          <a:bodyPr/>
          <a:lstStyle/>
          <a:p>
            <a:r>
              <a:rPr lang="it-IT" dirty="0"/>
              <a:t>ENEA &amp; SH: the </a:t>
            </a:r>
            <a:r>
              <a:rPr lang="it-IT" dirty="0" err="1"/>
              <a:t>mirror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a </a:t>
            </a:r>
            <a:r>
              <a:rPr lang="it-IT" dirty="0" err="1"/>
              <a:t>research</a:t>
            </a:r>
            <a:r>
              <a:rPr lang="it-IT" dirty="0"/>
              <a:t> </a:t>
            </a:r>
            <a:r>
              <a:rPr lang="it-IT" dirty="0" err="1"/>
              <a:t>infrastructure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2C7C199-0D0D-7840-A88D-785280B31CF7}" type="slidenum">
              <a:rPr lang="it-IT" smtClean="0"/>
              <a:t>12</a:t>
            </a:fld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3"/>
          </p:nvPr>
        </p:nvSpPr>
        <p:spPr>
          <a:xfrm>
            <a:off x="414547" y="1089264"/>
            <a:ext cx="8104662" cy="5230150"/>
          </a:xfrm>
        </p:spPr>
        <p:txBody>
          <a:bodyPr/>
          <a:lstStyle/>
          <a:p>
            <a:pPr algn="ctr"/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The Software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Heritage’s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mirror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as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starting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point for</a:t>
            </a:r>
            <a:endParaRPr lang="it-IT" sz="2400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research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collaboration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to:</a:t>
            </a:r>
          </a:p>
          <a:p>
            <a:pPr algn="ctr"/>
            <a:endParaRPr lang="it-IT" sz="10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it-IT" sz="800" b="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experiment</a:t>
            </a:r>
            <a:r>
              <a:rPr lang="it-IT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the </a:t>
            </a:r>
            <a:r>
              <a:rPr lang="it-IT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</a:t>
            </a:r>
            <a:r>
              <a:rPr lang="it-IT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Machine Learning and AI for software </a:t>
            </a:r>
            <a:r>
              <a:rPr lang="it-IT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development</a:t>
            </a:r>
            <a:r>
              <a:rPr lang="it-IT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programming </a:t>
            </a:r>
            <a:r>
              <a:rPr lang="it-IT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languages</a:t>
            </a:r>
            <a:r>
              <a:rPr lang="it-IT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practice </a:t>
            </a:r>
          </a:p>
          <a:p>
            <a:pPr marL="354013" lvl="0"/>
            <a:r>
              <a:rPr lang="it-IT" b="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 </a:t>
            </a:r>
            <a:r>
              <a:rPr lang="it-IT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Big code </a:t>
            </a:r>
            <a:r>
              <a:rPr lang="it-IT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as</a:t>
            </a:r>
            <a:r>
              <a:rPr lang="it-IT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Big data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it-IT" sz="8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develop</a:t>
            </a:r>
            <a:r>
              <a:rPr lang="it-IT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new </a:t>
            </a:r>
            <a:r>
              <a:rPr lang="it-IT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solutions</a:t>
            </a:r>
            <a:r>
              <a:rPr lang="it-IT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 Big </a:t>
            </a:r>
            <a:r>
              <a:rPr lang="it-IT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Archival</a:t>
            </a:r>
            <a:r>
              <a:rPr lang="it-IT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Storage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it-IT" sz="8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tackling the problem of “resilient digital heritage” against catastrophic loss of data and obsolescence of archiving tools</a:t>
            </a:r>
          </a:p>
          <a:p>
            <a:endParaRPr lang="en-US" sz="8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involve young researchers in a relatively new field of investigation (Big Code/Big Data/</a:t>
            </a:r>
            <a:r>
              <a:rPr lang="en-US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BigStorage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>
              <a:spcAft>
                <a:spcPts val="800"/>
              </a:spcAft>
            </a:pPr>
            <a:endParaRPr lang="it-IT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73D0977-5813-7236-2C36-0822978B1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034" y="6367498"/>
            <a:ext cx="6950042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0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663"/>
    </mc:Choice>
    <mc:Fallback xmlns="">
      <p:transition spd="slow" advTm="47663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egnaposto numero diapositiva 5">
            <a:extLst>
              <a:ext uri="{FF2B5EF4-FFF2-40B4-BE49-F238E27FC236}">
                <a16:creationId xmlns:a16="http://schemas.microsoft.com/office/drawing/2014/main" id="{D9E054EA-8D43-A9CA-2F81-4FFE1B6B48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auto">
          <a:xfrm>
            <a:off x="6553200" y="6356350"/>
            <a:ext cx="21336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6B7A5C-0CCC-451A-8783-F04BDDF9D573}" type="slidenum">
              <a:rPr lang="it-IT" altLang="it-IT" smtClean="0"/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2537" name="Titolo 1">
            <a:extLst>
              <a:ext uri="{FF2B5EF4-FFF2-40B4-BE49-F238E27FC236}">
                <a16:creationId xmlns:a16="http://schemas.microsoft.com/office/drawing/2014/main" id="{1C5A11E1-A879-717E-1298-070EBD016013}"/>
              </a:ext>
            </a:extLst>
          </p:cNvPr>
          <p:cNvSpPr txBox="1">
            <a:spLocks/>
          </p:cNvSpPr>
          <p:nvPr/>
        </p:nvSpPr>
        <p:spPr bwMode="auto">
          <a:xfrm>
            <a:off x="161928" y="146961"/>
            <a:ext cx="794385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 anchor="ctr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1575" algn="l"/>
              </a:tabLst>
              <a:defRPr/>
            </a:pPr>
            <a:r>
              <a:rPr kumimoji="0" lang="it-IT" alt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ENEA’s</a:t>
            </a:r>
            <a:r>
              <a:rPr kumimoji="0" lang="it-IT" alt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SH </a:t>
            </a:r>
            <a:r>
              <a:rPr kumimoji="0" lang="it-IT" alt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mirror</a:t>
            </a:r>
            <a:r>
              <a:rPr kumimoji="0" lang="it-IT" alt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1575" algn="l"/>
              </a:tabLst>
              <a:defRPr/>
            </a:pP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within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the Big Data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Technopole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in Bologna </a:t>
            </a:r>
            <a:endParaRPr kumimoji="0" lang="it-IT" altLang="it-IT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E2028C9-FEBD-D3C3-4D83-3372FD2C2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467" y="6356350"/>
            <a:ext cx="6950042" cy="39627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56388E4-784A-1B33-D5E0-E31D81B7D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8" y="1607963"/>
            <a:ext cx="8834436" cy="467218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871FA0D-ED82-EE31-9E53-2726CC66E3B8}"/>
              </a:ext>
            </a:extLst>
          </p:cNvPr>
          <p:cNvSpPr txBox="1"/>
          <p:nvPr/>
        </p:nvSpPr>
        <p:spPr>
          <a:xfrm>
            <a:off x="0" y="1116309"/>
            <a:ext cx="91582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/>
              <a:t> </a:t>
            </a:r>
            <a:r>
              <a:rPr lang="it-IT" sz="2000" dirty="0"/>
              <a:t>an area of 100.000 m2 - 1 </a:t>
            </a:r>
            <a:r>
              <a:rPr lang="it-IT" sz="2000" dirty="0" err="1"/>
              <a:t>billion</a:t>
            </a:r>
            <a:r>
              <a:rPr lang="it-IT" sz="2000" dirty="0"/>
              <a:t> € of investments for HPC - </a:t>
            </a:r>
            <a:r>
              <a:rPr lang="it-IT" sz="2000" dirty="0" err="1"/>
              <a:t>BigData</a:t>
            </a:r>
            <a:r>
              <a:rPr lang="it-IT" sz="2000" dirty="0"/>
              <a:t> - AI - QC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369528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414" y="303802"/>
            <a:ext cx="8229600" cy="400110"/>
          </a:xfrm>
        </p:spPr>
        <p:txBody>
          <a:bodyPr/>
          <a:lstStyle/>
          <a:p>
            <a:r>
              <a:rPr lang="it-IT" dirty="0"/>
              <a:t>Emilia Romagna </a:t>
            </a:r>
            <a:r>
              <a:rPr lang="it-IT" dirty="0" err="1"/>
              <a:t>Region</a:t>
            </a:r>
            <a:r>
              <a:rPr lang="it-IT" dirty="0"/>
              <a:t> and the SH Mirror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2C7C199-0D0D-7840-A88D-785280B31CF7}" type="slidenum">
              <a:rPr lang="it-IT" smtClean="0"/>
              <a:t>14</a:t>
            </a:fld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414" y="1216905"/>
            <a:ext cx="4867513" cy="305853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76635A8E-78F0-C559-6310-A571DDE325F1}"/>
              </a:ext>
            </a:extLst>
          </p:cNvPr>
          <p:cNvSpPr txBox="1"/>
          <p:nvPr/>
        </p:nvSpPr>
        <p:spPr>
          <a:xfrm>
            <a:off x="5632721" y="1216905"/>
            <a:ext cx="309786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/>
              <a:t>The warmly welcome of Stefano </a:t>
            </a:r>
            <a:r>
              <a:rPr lang="en-US" sz="2400" dirty="0" err="1"/>
              <a:t>Bonaccini</a:t>
            </a:r>
            <a:endParaRPr lang="en-US" sz="2400" dirty="0"/>
          </a:p>
          <a:p>
            <a:pPr algn="r"/>
            <a:r>
              <a:rPr lang="en-US" sz="2400" dirty="0"/>
              <a:t>the President of the Emilia Romagna Region to the Software Heritage's Mirror, entrusted to a post on Twitter.</a:t>
            </a:r>
            <a:endParaRPr lang="en-GB" sz="240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E3CCB07-F3D8-2163-D0F5-2D63831D1339}"/>
              </a:ext>
            </a:extLst>
          </p:cNvPr>
          <p:cNvSpPr txBox="1"/>
          <p:nvPr/>
        </p:nvSpPr>
        <p:spPr>
          <a:xfrm>
            <a:off x="413414" y="4639185"/>
            <a:ext cx="85081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/>
              <a:t>“Here is the world software archive.</a:t>
            </a:r>
          </a:p>
          <a:p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Our data valley to serve people and to facing future challenges</a:t>
            </a:r>
            <a:r>
              <a:rPr lang="en-US" sz="2400" i="1" dirty="0"/>
              <a:t>” 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145029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663"/>
    </mc:Choice>
    <mc:Fallback xmlns="">
      <p:transition spd="slow" advTm="47663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2857328" y="2515098"/>
            <a:ext cx="3700296" cy="769441"/>
          </a:xfrm>
        </p:spPr>
        <p:txBody>
          <a:bodyPr/>
          <a:lstStyle/>
          <a:p>
            <a:r>
              <a:rPr lang="it-IT" dirty="0"/>
              <a:t>Giovanni Ponti</a:t>
            </a:r>
          </a:p>
          <a:p>
            <a:r>
              <a:rPr lang="it-IT" dirty="0"/>
              <a:t>giovanni.ponti@enea.it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1754188" y="6356350"/>
            <a:ext cx="6932611" cy="365125"/>
          </a:xfrm>
        </p:spPr>
        <p:txBody>
          <a:bodyPr/>
          <a:lstStyle/>
          <a:p>
            <a:r>
              <a:rPr lang="en-US" sz="1400" b="1" dirty="0">
                <a:solidFill>
                  <a:srgbClr val="C00000"/>
                </a:solidFill>
              </a:rPr>
              <a:t>The ENEA Software Heritage mirror</a:t>
            </a:r>
            <a:r>
              <a:rPr lang="it-IT" sz="1400" dirty="0">
                <a:solidFill>
                  <a:srgbClr val="C00000"/>
                </a:solidFill>
              </a:rPr>
              <a:t>– </a:t>
            </a:r>
            <a:r>
              <a:rPr lang="it-IT" sz="1400" dirty="0" err="1">
                <a:solidFill>
                  <a:srgbClr val="C00000"/>
                </a:solidFill>
              </a:rPr>
              <a:t>February</a:t>
            </a:r>
            <a:r>
              <a:rPr lang="it-IT" sz="1400" dirty="0">
                <a:solidFill>
                  <a:srgbClr val="C00000"/>
                </a:solidFill>
              </a:rPr>
              <a:t> 7th - UNESCO Headquarters, Paris</a:t>
            </a:r>
          </a:p>
        </p:txBody>
      </p:sp>
    </p:spTree>
    <p:extLst>
      <p:ext uri="{BB962C8B-B14F-4D97-AF65-F5344CB8AC3E}">
        <p14:creationId xmlns:p14="http://schemas.microsoft.com/office/powerpoint/2010/main" val="348501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"/>
    </mc:Choice>
    <mc:Fallback xmlns="">
      <p:transition spd="slow" advTm="22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>
            <a:extLst>
              <a:ext uri="{FF2B5EF4-FFF2-40B4-BE49-F238E27FC236}">
                <a16:creationId xmlns:a16="http://schemas.microsoft.com/office/drawing/2014/main" id="{8B733D2D-5C03-7E7F-D05A-DCDA63192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1035050"/>
            <a:ext cx="8229600" cy="400050"/>
          </a:xfrm>
        </p:spPr>
        <p:txBody>
          <a:bodyPr/>
          <a:lstStyle/>
          <a:p>
            <a:r>
              <a:rPr lang="it-IT" altLang="it-IT"/>
              <a:t>ENEA infrastructures and main projects</a:t>
            </a:r>
          </a:p>
        </p:txBody>
      </p:sp>
      <p:sp>
        <p:nvSpPr>
          <p:cNvPr id="22531" name="Segnaposto numero diapositiva 5">
            <a:extLst>
              <a:ext uri="{FF2B5EF4-FFF2-40B4-BE49-F238E27FC236}">
                <a16:creationId xmlns:a16="http://schemas.microsoft.com/office/drawing/2014/main" id="{D9E054EA-8D43-A9CA-2F81-4FFE1B6B48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CA735B-1AD3-4627-8B76-4B417F78CE65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2537" name="Titolo 1">
            <a:extLst>
              <a:ext uri="{FF2B5EF4-FFF2-40B4-BE49-F238E27FC236}">
                <a16:creationId xmlns:a16="http://schemas.microsoft.com/office/drawing/2014/main" id="{1C5A11E1-A879-717E-1298-070EBD016013}"/>
              </a:ext>
            </a:extLst>
          </p:cNvPr>
          <p:cNvSpPr txBox="1">
            <a:spLocks/>
          </p:cNvSpPr>
          <p:nvPr/>
        </p:nvSpPr>
        <p:spPr bwMode="auto">
          <a:xfrm>
            <a:off x="412750" y="150326"/>
            <a:ext cx="87312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 anchor="ctr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ENEA     </a:t>
            </a: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National Agency for New Technologies, Energy 			and Sustainable Economic Development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9FA8394-32E1-239A-601A-4EE3A0C5D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91" y="1128551"/>
            <a:ext cx="4391225" cy="222070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CD0B390D-4284-43D3-C7DE-E1ECBE5FA5CA}"/>
              </a:ext>
            </a:extLst>
          </p:cNvPr>
          <p:cNvSpPr txBox="1"/>
          <p:nvPr/>
        </p:nvSpPr>
        <p:spPr>
          <a:xfrm>
            <a:off x="148795" y="3326662"/>
            <a:ext cx="4231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ENVIRONMENT and SUSTAINABILITY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1D77D6A-A9EA-E417-E19C-277416A9E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9115" y="1128551"/>
            <a:ext cx="4512286" cy="222070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9601D45-ABAA-4F79-C3ED-51641C345650}"/>
              </a:ext>
            </a:extLst>
          </p:cNvPr>
          <p:cNvSpPr txBox="1"/>
          <p:nvPr/>
        </p:nvSpPr>
        <p:spPr>
          <a:xfrm>
            <a:off x="4942618" y="3326662"/>
            <a:ext cx="2925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ENERGY TECHNOLOGY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B1905DDC-BEDA-8F47-43E2-88943632A8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91" y="3768758"/>
            <a:ext cx="4391225" cy="2220705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FB46839-3EB5-C22A-47A5-C1331E7525E9}"/>
              </a:ext>
            </a:extLst>
          </p:cNvPr>
          <p:cNvSpPr txBox="1"/>
          <p:nvPr/>
        </p:nvSpPr>
        <p:spPr>
          <a:xfrm>
            <a:off x="1336511" y="5987018"/>
            <a:ext cx="2645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ENERGY EFFICIENCY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3D634285-DC64-2B8F-7790-512B1E3999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9115" y="3768758"/>
            <a:ext cx="4512286" cy="2249603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E12DD7A-3256-02FB-FB81-F5B52E4FE592}"/>
              </a:ext>
            </a:extLst>
          </p:cNvPr>
          <p:cNvSpPr txBox="1"/>
          <p:nvPr/>
        </p:nvSpPr>
        <p:spPr>
          <a:xfrm>
            <a:off x="4664902" y="6027058"/>
            <a:ext cx="3977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FUSION and NUCLEAR SAFETY</a:t>
            </a:r>
          </a:p>
        </p:txBody>
      </p:sp>
      <p:sp>
        <p:nvSpPr>
          <p:cNvPr id="23" name="Segnaposto piè di pagina 2">
            <a:extLst>
              <a:ext uri="{FF2B5EF4-FFF2-40B4-BE49-F238E27FC236}">
                <a16:creationId xmlns:a16="http://schemas.microsoft.com/office/drawing/2014/main" id="{52D6F05D-1068-38F5-73D7-AB128DD6E1B9}"/>
              </a:ext>
            </a:extLst>
          </p:cNvPr>
          <p:cNvSpPr txBox="1">
            <a:spLocks/>
          </p:cNvSpPr>
          <p:nvPr/>
        </p:nvSpPr>
        <p:spPr>
          <a:xfrm>
            <a:off x="1356488" y="6405766"/>
            <a:ext cx="69326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C00000"/>
                </a:solidFill>
              </a:rPr>
              <a:t>The ENEA Software Heritage mirror</a:t>
            </a:r>
            <a:r>
              <a:rPr lang="it-IT" sz="1400" dirty="0">
                <a:solidFill>
                  <a:srgbClr val="C00000"/>
                </a:solidFill>
              </a:rPr>
              <a:t>– </a:t>
            </a:r>
            <a:r>
              <a:rPr lang="it-IT" sz="1400" dirty="0" err="1">
                <a:solidFill>
                  <a:srgbClr val="C00000"/>
                </a:solidFill>
              </a:rPr>
              <a:t>February</a:t>
            </a:r>
            <a:r>
              <a:rPr lang="it-IT" sz="1400" dirty="0">
                <a:solidFill>
                  <a:srgbClr val="C00000"/>
                </a:solidFill>
              </a:rPr>
              <a:t> 7th - UNESCO Headquarters, Paris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egnaposto numero diapositiva 5">
            <a:extLst>
              <a:ext uri="{FF2B5EF4-FFF2-40B4-BE49-F238E27FC236}">
                <a16:creationId xmlns:a16="http://schemas.microsoft.com/office/drawing/2014/main" id="{D9E054EA-8D43-A9CA-2F81-4FFE1B6B48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CA735B-1AD3-4627-8B76-4B417F78CE65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22532" name="Picture 2" descr="http://www.enea.it/it/enea/immagini/Centri.jpg">
            <a:extLst>
              <a:ext uri="{FF2B5EF4-FFF2-40B4-BE49-F238E27FC236}">
                <a16:creationId xmlns:a16="http://schemas.microsoft.com/office/drawing/2014/main" id="{46627BE7-242C-C91B-6D7E-25B4576FA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414" y="1304926"/>
            <a:ext cx="3016250" cy="24526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>
            <a:extLst>
              <a:ext uri="{FF2B5EF4-FFF2-40B4-BE49-F238E27FC236}">
                <a16:creationId xmlns:a16="http://schemas.microsoft.com/office/drawing/2014/main" id="{25E2C42E-946F-8C63-B00C-AEE6A30B1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7150" y="3935352"/>
            <a:ext cx="2868613" cy="18208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8">
            <a:extLst>
              <a:ext uri="{FF2B5EF4-FFF2-40B4-BE49-F238E27FC236}">
                <a16:creationId xmlns:a16="http://schemas.microsoft.com/office/drawing/2014/main" id="{62E44967-914D-C750-C567-F2EBF89604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2762" y="1268414"/>
            <a:ext cx="4956913" cy="2489199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tangolo 8">
            <a:extLst>
              <a:ext uri="{FF2B5EF4-FFF2-40B4-BE49-F238E27FC236}">
                <a16:creationId xmlns:a16="http://schemas.microsoft.com/office/drawing/2014/main" id="{610A33FF-63A0-5E6D-EE2E-809F7C085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63" y="4229100"/>
            <a:ext cx="237966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ＭＳ Ｐゴシック" pitchFamily="34" charset="-128"/>
                <a:cs typeface="+mn-cs"/>
              </a:rPr>
              <a:t>CRESCO6 – 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ＭＳ Ｐゴシック" pitchFamily="34" charset="-128"/>
                <a:cs typeface="+mn-cs"/>
              </a:rPr>
              <a:t>Italian Tier1 HPC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aramond" panose="02020404030301010803" pitchFamily="18" charset="0"/>
              <a:ea typeface="ＭＳ Ｐゴシック" pitchFamily="34" charset="-128"/>
              <a:cs typeface="+mn-cs"/>
            </a:endParaRPr>
          </a:p>
          <a:p>
            <a:pPr marL="180975" marR="0" lvl="0" indent="-180975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ＭＳ Ｐゴシック" pitchFamily="34" charset="-128"/>
                <a:cs typeface="+mn-cs"/>
              </a:rPr>
              <a:t>Cores 20832, Nodes 434</a:t>
            </a:r>
          </a:p>
          <a:p>
            <a:pPr marL="180975" marR="0" lvl="0" indent="-180975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ＭＳ Ｐゴシック" pitchFamily="34" charset="-128"/>
                <a:cs typeface="Times New Roman" pitchFamily="18" charset="0"/>
              </a:rPr>
              <a:t>Peak performance 1.4 PF</a:t>
            </a:r>
            <a:endParaRPr kumimoji="0" lang="en-GB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22536" name="Immagine 1">
            <a:extLst>
              <a:ext uri="{FF2B5EF4-FFF2-40B4-BE49-F238E27FC236}">
                <a16:creationId xmlns:a16="http://schemas.microsoft.com/office/drawing/2014/main" id="{EA39E867-51D9-0862-3803-7F8A3D7BDE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5763" y="3902014"/>
            <a:ext cx="3363912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Titolo 1">
            <a:extLst>
              <a:ext uri="{FF2B5EF4-FFF2-40B4-BE49-F238E27FC236}">
                <a16:creationId xmlns:a16="http://schemas.microsoft.com/office/drawing/2014/main" id="{1C5A11E1-A879-717E-1298-070EBD016013}"/>
              </a:ext>
            </a:extLst>
          </p:cNvPr>
          <p:cNvSpPr txBox="1">
            <a:spLocks/>
          </p:cNvSpPr>
          <p:nvPr/>
        </p:nvSpPr>
        <p:spPr bwMode="auto">
          <a:xfrm>
            <a:off x="295274" y="220604"/>
            <a:ext cx="8391525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 anchor="ctr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1575" algn="l"/>
              </a:tabLst>
              <a:defRPr/>
            </a:pPr>
            <a:r>
              <a:rPr kumimoji="0" lang="it-IT" altLang="it-IT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ENEA - </a:t>
            </a:r>
            <a:r>
              <a:rPr kumimoji="0" lang="it-IT" altLang="it-IT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since</a:t>
            </a:r>
            <a:r>
              <a:rPr kumimoji="0" lang="it-IT" altLang="it-IT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1960 </a:t>
            </a:r>
            <a:r>
              <a:rPr lang="en-US" altLang="it-IT" sz="2600" b="1" dirty="0">
                <a:solidFill>
                  <a:srgbClr val="FFFFFF"/>
                </a:solidFill>
              </a:rPr>
              <a:t>a long tradition in computational 	science and HPC infrastructures </a:t>
            </a:r>
            <a:endParaRPr lang="it-IT" altLang="it-IT" sz="2600" b="1" dirty="0">
              <a:solidFill>
                <a:srgbClr val="FFFFFF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E2028C9-FEBD-D3C3-4D83-3372FD2C24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8467" y="6318251"/>
            <a:ext cx="6950042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06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414" y="203790"/>
            <a:ext cx="8229600" cy="400110"/>
          </a:xfrm>
        </p:spPr>
        <p:txBody>
          <a:bodyPr/>
          <a:lstStyle/>
          <a:p>
            <a:r>
              <a:rPr lang="it-IT" dirty="0"/>
              <a:t>ENEA and the </a:t>
            </a:r>
            <a:r>
              <a:rPr lang="it-IT" dirty="0" err="1"/>
              <a:t>mirror</a:t>
            </a:r>
            <a:r>
              <a:rPr lang="it-IT" dirty="0"/>
              <a:t> of Software Heritage Archive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8197272" y="6356352"/>
            <a:ext cx="489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C7C199-0D0D-7840-A88D-785280B31CF7}" type="slidenum">
              <a:rPr lang="it-IT" smtClean="0"/>
              <a:pPr/>
              <a:t>4</a:t>
            </a:fld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44601F9-F170-4B61-DF23-8D97A1B96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034" y="1249395"/>
            <a:ext cx="5846020" cy="1061347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2781A845-2D4B-36FD-32D2-2BFCFC203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034" y="6367498"/>
            <a:ext cx="6950042" cy="396274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7F6D5AFE-AC60-485B-9A94-D4C5B2219B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8034" y="2901796"/>
            <a:ext cx="5846020" cy="1891424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CAF8A2F-3BA5-BC04-C008-784D95C19FB3}"/>
              </a:ext>
            </a:extLst>
          </p:cNvPr>
          <p:cNvSpPr txBox="1"/>
          <p:nvPr/>
        </p:nvSpPr>
        <p:spPr>
          <a:xfrm>
            <a:off x="3752137" y="3191834"/>
            <a:ext cx="35471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it-IT" altLang="it-IT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ENEA  </a:t>
            </a:r>
          </a:p>
          <a:p>
            <a:r>
              <a:rPr kumimoji="0" lang="it-IT" altLang="it-IT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since</a:t>
            </a:r>
            <a:r>
              <a:rPr kumimoji="0" lang="it-IT" altLang="it-IT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 1960  </a:t>
            </a:r>
          </a:p>
          <a:p>
            <a:r>
              <a:rPr lang="en-US" altLang="it-IT" b="1" dirty="0">
                <a:solidFill>
                  <a:schemeClr val="bg1"/>
                </a:solidFill>
                <a:latin typeface="+mj-lt"/>
              </a:rPr>
              <a:t>a  long tradition in computational science and code development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C83C0E0-02E3-A287-06F4-9C1883B0FE5C}"/>
              </a:ext>
            </a:extLst>
          </p:cNvPr>
          <p:cNvSpPr txBox="1"/>
          <p:nvPr/>
        </p:nvSpPr>
        <p:spPr>
          <a:xfrm>
            <a:off x="1458097" y="5332567"/>
            <a:ext cx="6227806" cy="800219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en-GB" sz="2600" b="1" dirty="0">
                <a:solidFill>
                  <a:srgbClr val="FF0000"/>
                </a:solidFill>
              </a:rPr>
              <a:t>INRIA - ENEA Cooperation Agreement</a:t>
            </a:r>
          </a:p>
          <a:p>
            <a:pPr algn="ctr"/>
            <a:r>
              <a:rPr lang="en-US" sz="2600" b="1" dirty="0">
                <a:solidFill>
                  <a:srgbClr val="FF0000"/>
                </a:solidFill>
              </a:rPr>
              <a:t>a great adventure has started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1CB90D0-1652-2721-8BD1-89E7F8D51896}"/>
              </a:ext>
            </a:extLst>
          </p:cNvPr>
          <p:cNvSpPr txBox="1"/>
          <p:nvPr/>
        </p:nvSpPr>
        <p:spPr>
          <a:xfrm>
            <a:off x="4122772" y="2058815"/>
            <a:ext cx="736544" cy="1015663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r>
              <a:rPr lang="en-GB" sz="6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525FFBF-D036-D3EC-214A-F028CA8E18E2}"/>
              </a:ext>
            </a:extLst>
          </p:cNvPr>
          <p:cNvSpPr txBox="1"/>
          <p:nvPr/>
        </p:nvSpPr>
        <p:spPr>
          <a:xfrm>
            <a:off x="4122772" y="4590023"/>
            <a:ext cx="969984" cy="1015663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r>
              <a:rPr lang="en-GB" sz="6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406987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663"/>
    </mc:Choice>
    <mc:Fallback xmlns="">
      <p:transition spd="slow" advTm="4766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ENEA: the </a:t>
            </a:r>
            <a:r>
              <a:rPr lang="it-IT" b="0" dirty="0"/>
              <a:t>[</a:t>
            </a:r>
            <a:r>
              <a:rPr lang="it-IT" b="0" dirty="0" err="1"/>
              <a:t>experimental</a:t>
            </a:r>
            <a:r>
              <a:rPr lang="it-IT" b="0" dirty="0"/>
              <a:t>] </a:t>
            </a:r>
            <a:r>
              <a:rPr lang="it-IT" dirty="0" err="1"/>
              <a:t>mirror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8197272" y="6356352"/>
            <a:ext cx="489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C7C199-0D0D-7840-A88D-785280B31CF7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D471F89B-4E62-9B27-EECD-0E02233B88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3414" y="1121414"/>
            <a:ext cx="8229600" cy="430887"/>
          </a:xfrm>
        </p:spPr>
        <p:txBody>
          <a:bodyPr/>
          <a:lstStyle/>
          <a:p>
            <a:r>
              <a:rPr lang="en-GB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mirror for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331E5DC-230D-128E-DCBF-3894D7F27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034" y="6367498"/>
            <a:ext cx="6950042" cy="39627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2CADCC1-E48E-280F-28DC-718819B0443E}"/>
              </a:ext>
            </a:extLst>
          </p:cNvPr>
          <p:cNvSpPr txBox="1"/>
          <p:nvPr/>
        </p:nvSpPr>
        <p:spPr>
          <a:xfrm>
            <a:off x="712674" y="1505795"/>
            <a:ext cx="45720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improving</a:t>
            </a:r>
            <a:r>
              <a:rPr lang="it-IT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project </a:t>
            </a:r>
            <a:r>
              <a:rPr lang="it-IT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sustainability</a:t>
            </a:r>
            <a:r>
              <a:rPr lang="it-IT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it-IT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reducing</a:t>
            </a:r>
            <a:r>
              <a:rPr lang="it-IT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data </a:t>
            </a:r>
            <a:r>
              <a:rPr lang="it-IT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loss</a:t>
            </a:r>
            <a:r>
              <a:rPr lang="it-IT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risk</a:t>
            </a:r>
            <a:endParaRPr lang="it-IT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experimeting</a:t>
            </a:r>
            <a:r>
              <a:rPr lang="it-IT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new </a:t>
            </a:r>
            <a:r>
              <a:rPr lang="it-IT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solutions</a:t>
            </a:r>
            <a:r>
              <a:rPr lang="it-IT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A913D4F0-09CE-8BA0-106D-4DBE17BD2CEF}"/>
              </a:ext>
            </a:extLst>
          </p:cNvPr>
          <p:cNvGrpSpPr/>
          <p:nvPr/>
        </p:nvGrpSpPr>
        <p:grpSpPr>
          <a:xfrm>
            <a:off x="5635305" y="1381075"/>
            <a:ext cx="2934142" cy="4660129"/>
            <a:chOff x="8722285" y="541960"/>
            <a:chExt cx="3259064" cy="5886939"/>
          </a:xfrm>
        </p:grpSpPr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4BE078E1-9003-5B29-1557-548C167E2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22286" y="1661698"/>
              <a:ext cx="3259063" cy="4767201"/>
            </a:xfrm>
            <a:prstGeom prst="rect">
              <a:avLst/>
            </a:prstGeom>
          </p:spPr>
        </p:pic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7F1E3C46-AAF5-0F01-29C7-4ECA7D4C89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22285" y="541960"/>
              <a:ext cx="3259063" cy="4615153"/>
            </a:xfrm>
            <a:prstGeom prst="rect">
              <a:avLst/>
            </a:prstGeom>
          </p:spPr>
        </p:pic>
      </p:grp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DF44437-30A6-5025-1A8E-26AE639EF483}"/>
              </a:ext>
            </a:extLst>
          </p:cNvPr>
          <p:cNvSpPr txBox="1"/>
          <p:nvPr/>
        </p:nvSpPr>
        <p:spPr>
          <a:xfrm>
            <a:off x="712674" y="3188642"/>
            <a:ext cx="45720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 Dockers </a:t>
            </a:r>
            <a:r>
              <a:rPr lang="it-IT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swarm</a:t>
            </a:r>
            <a:r>
              <a:rPr lang="it-IT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nodes</a:t>
            </a:r>
            <a:endParaRPr lang="it-IT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 DB server  [34 TB]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600" b="1">
                <a:solidFill>
                  <a:schemeClr val="tx1">
                    <a:lumMod val="50000"/>
                    <a:lumOff val="50000"/>
                  </a:schemeClr>
                </a:solidFill>
              </a:rPr>
              <a:t>4 storage </a:t>
            </a:r>
            <a:r>
              <a:rPr lang="it-IT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servers [755 TB + 1PB Q1 ]</a:t>
            </a:r>
          </a:p>
        </p:txBody>
      </p:sp>
      <p:sp>
        <p:nvSpPr>
          <p:cNvPr id="12" name="Segnaposto testo 5">
            <a:extLst>
              <a:ext uri="{FF2B5EF4-FFF2-40B4-BE49-F238E27FC236}">
                <a16:creationId xmlns:a16="http://schemas.microsoft.com/office/drawing/2014/main" id="{7B601777-6880-A6B9-DC1F-3CEF353D5F24}"/>
              </a:ext>
            </a:extLst>
          </p:cNvPr>
          <p:cNvSpPr txBox="1">
            <a:spLocks/>
          </p:cNvSpPr>
          <p:nvPr/>
        </p:nvSpPr>
        <p:spPr>
          <a:xfrm>
            <a:off x="413414" y="2767870"/>
            <a:ext cx="8229600" cy="43088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1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1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1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1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based on 8 nodes </a:t>
            </a:r>
          </a:p>
        </p:txBody>
      </p:sp>
      <p:sp>
        <p:nvSpPr>
          <p:cNvPr id="17" name="Segnaposto testo 5">
            <a:extLst>
              <a:ext uri="{FF2B5EF4-FFF2-40B4-BE49-F238E27FC236}">
                <a16:creationId xmlns:a16="http://schemas.microsoft.com/office/drawing/2014/main" id="{E1BE6228-97CE-2FC8-72B9-1EA9E97390ED}"/>
              </a:ext>
            </a:extLst>
          </p:cNvPr>
          <p:cNvSpPr txBox="1">
            <a:spLocks/>
          </p:cNvSpPr>
          <p:nvPr/>
        </p:nvSpPr>
        <p:spPr>
          <a:xfrm>
            <a:off x="399312" y="4462536"/>
            <a:ext cx="8229600" cy="43088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1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1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1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1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specific goal: testing SEAWEEDFS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EB2B19B-0328-92F7-0919-AF33F38B4C98}"/>
              </a:ext>
            </a:extLst>
          </p:cNvPr>
          <p:cNvSpPr txBox="1"/>
          <p:nvPr/>
        </p:nvSpPr>
        <p:spPr>
          <a:xfrm>
            <a:off x="717882" y="4897843"/>
            <a:ext cx="527195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highly</a:t>
            </a:r>
            <a:r>
              <a:rPr lang="it-IT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scalable</a:t>
            </a:r>
            <a:r>
              <a:rPr lang="it-IT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distributed</a:t>
            </a:r>
            <a:r>
              <a:rPr lang="it-IT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file system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 store </a:t>
            </a:r>
            <a:r>
              <a:rPr lang="it-IT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billions</a:t>
            </a:r>
            <a:r>
              <a:rPr lang="it-IT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of files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 serve the files fast</a:t>
            </a:r>
          </a:p>
        </p:txBody>
      </p:sp>
    </p:spTree>
    <p:extLst>
      <p:ext uri="{BB962C8B-B14F-4D97-AF65-F5344CB8AC3E}">
        <p14:creationId xmlns:p14="http://schemas.microsoft.com/office/powerpoint/2010/main" val="303284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663"/>
    </mc:Choice>
    <mc:Fallback xmlns="">
      <p:transition spd="slow" advTm="4766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ENEA: the </a:t>
            </a:r>
            <a:r>
              <a:rPr lang="it-IT" b="0" dirty="0"/>
              <a:t>[</a:t>
            </a:r>
            <a:r>
              <a:rPr lang="it-IT" b="0" dirty="0" err="1"/>
              <a:t>experimental</a:t>
            </a:r>
            <a:r>
              <a:rPr lang="it-IT" b="0" dirty="0"/>
              <a:t>] </a:t>
            </a:r>
            <a:r>
              <a:rPr lang="it-IT" dirty="0" err="1"/>
              <a:t>mirror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8197272" y="6356352"/>
            <a:ext cx="489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C7C199-0D0D-7840-A88D-785280B31CF7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D471F89B-4E62-9B27-EECD-0E02233B88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3414" y="1121414"/>
            <a:ext cx="8229600" cy="430887"/>
          </a:xfrm>
        </p:spPr>
        <p:txBody>
          <a:bodyPr/>
          <a:lstStyle/>
          <a:p>
            <a:r>
              <a:rPr lang="en-GB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SWH mirror components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331E5DC-230D-128E-DCBF-3894D7F27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034" y="6367498"/>
            <a:ext cx="6950042" cy="396274"/>
          </a:xfrm>
          <a:prstGeom prst="rect">
            <a:avLst/>
          </a:prstGeom>
        </p:spPr>
      </p:pic>
      <p:pic>
        <p:nvPicPr>
          <p:cNvPr id="112" name="Immagine 111">
            <a:extLst>
              <a:ext uri="{FF2B5EF4-FFF2-40B4-BE49-F238E27FC236}">
                <a16:creationId xmlns:a16="http://schemas.microsoft.com/office/drawing/2014/main" id="{C45A283C-855A-FCE3-113D-44681D7909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00" y="1790866"/>
            <a:ext cx="6833599" cy="452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46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663"/>
    </mc:Choice>
    <mc:Fallback xmlns="">
      <p:transition spd="slow" advTm="4766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ENEA: the </a:t>
            </a:r>
            <a:r>
              <a:rPr lang="it-IT" b="0" dirty="0"/>
              <a:t>[</a:t>
            </a:r>
            <a:r>
              <a:rPr lang="it-IT" b="0" dirty="0" err="1"/>
              <a:t>experimental</a:t>
            </a:r>
            <a:r>
              <a:rPr lang="it-IT" b="0" dirty="0"/>
              <a:t>] </a:t>
            </a:r>
            <a:r>
              <a:rPr lang="it-IT" dirty="0" err="1"/>
              <a:t>mirror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8197272" y="6356352"/>
            <a:ext cx="489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C7C199-0D0D-7840-A88D-785280B31CF7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D471F89B-4E62-9B27-EECD-0E02233B88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3414" y="1121414"/>
            <a:ext cx="8229600" cy="430887"/>
          </a:xfrm>
        </p:spPr>
        <p:txBody>
          <a:bodyPr/>
          <a:lstStyle/>
          <a:p>
            <a:r>
              <a:rPr lang="en-GB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SWH ENEA Mirror Architecture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331E5DC-230D-128E-DCBF-3894D7F27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034" y="6367498"/>
            <a:ext cx="6950042" cy="396274"/>
          </a:xfrm>
          <a:prstGeom prst="rect">
            <a:avLst/>
          </a:prstGeom>
        </p:spPr>
      </p:pic>
      <p:pic>
        <p:nvPicPr>
          <p:cNvPr id="111" name="Immagine 110">
            <a:extLst>
              <a:ext uri="{FF2B5EF4-FFF2-40B4-BE49-F238E27FC236}">
                <a16:creationId xmlns:a16="http://schemas.microsoft.com/office/drawing/2014/main" id="{4A40ADE6-083D-C0FD-B441-122DAB171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78" y="1307792"/>
            <a:ext cx="7772400" cy="549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8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663"/>
    </mc:Choice>
    <mc:Fallback xmlns="">
      <p:transition spd="slow" advTm="4766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ENEA: the </a:t>
            </a:r>
            <a:r>
              <a:rPr lang="it-IT" b="0" dirty="0"/>
              <a:t>[</a:t>
            </a:r>
            <a:r>
              <a:rPr lang="it-IT" b="0" dirty="0" err="1"/>
              <a:t>experimental</a:t>
            </a:r>
            <a:r>
              <a:rPr lang="it-IT" b="0" dirty="0"/>
              <a:t>] </a:t>
            </a:r>
            <a:r>
              <a:rPr lang="it-IT" dirty="0" err="1"/>
              <a:t>mirror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8197272" y="6356352"/>
            <a:ext cx="489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C7C199-0D0D-7840-A88D-785280B31CF7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D471F89B-4E62-9B27-EECD-0E02233B88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3414" y="1121414"/>
            <a:ext cx="8229600" cy="430887"/>
          </a:xfrm>
        </p:spPr>
        <p:txBody>
          <a:bodyPr/>
          <a:lstStyle/>
          <a:p>
            <a:r>
              <a:rPr lang="en-GB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SWH ENEA Mirror Architecture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331E5DC-230D-128E-DCBF-3894D7F27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034" y="6367498"/>
            <a:ext cx="6950042" cy="39627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1D9FEA7-7399-DACB-63B7-2826CB7CB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073226"/>
            <a:ext cx="7772400" cy="549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3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663"/>
    </mc:Choice>
    <mc:Fallback xmlns="">
      <p:transition spd="slow" advTm="4766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ENEA: the </a:t>
            </a:r>
            <a:r>
              <a:rPr lang="it-IT" b="0" dirty="0"/>
              <a:t>[</a:t>
            </a:r>
            <a:r>
              <a:rPr lang="it-IT" b="0" dirty="0" err="1"/>
              <a:t>experimental</a:t>
            </a:r>
            <a:r>
              <a:rPr lang="it-IT" b="0" dirty="0"/>
              <a:t>] </a:t>
            </a:r>
            <a:r>
              <a:rPr lang="it-IT" dirty="0" err="1"/>
              <a:t>mirror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8197272" y="6356352"/>
            <a:ext cx="489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C7C199-0D0D-7840-A88D-785280B31CF7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D471F89B-4E62-9B27-EECD-0E02233B88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3414" y="1121414"/>
            <a:ext cx="8229600" cy="430887"/>
          </a:xfrm>
        </p:spPr>
        <p:txBody>
          <a:bodyPr/>
          <a:lstStyle/>
          <a:p>
            <a:r>
              <a:rPr lang="en-GB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SWH ENEA Mirror Architecture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331E5DC-230D-128E-DCBF-3894D7F27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034" y="6367498"/>
            <a:ext cx="6950042" cy="39627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3960E8A-7183-6985-9640-1C6477A1C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073226"/>
            <a:ext cx="7772400" cy="5492372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FC342A4-DE8C-A708-C6BB-1824E322D501}"/>
              </a:ext>
            </a:extLst>
          </p:cNvPr>
          <p:cNvSpPr txBox="1"/>
          <p:nvPr/>
        </p:nvSpPr>
        <p:spPr>
          <a:xfrm>
            <a:off x="4762241" y="2106202"/>
            <a:ext cx="3146695" cy="215444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sz="1400" dirty="0">
                <a:solidFill>
                  <a:srgbClr val="2D79AA"/>
                </a:solidFill>
              </a:rPr>
              <a:t>MERKLE DIRECT ACYCLIC GRAPH</a:t>
            </a:r>
          </a:p>
        </p:txBody>
      </p:sp>
    </p:spTree>
    <p:extLst>
      <p:ext uri="{BB962C8B-B14F-4D97-AF65-F5344CB8AC3E}">
        <p14:creationId xmlns:p14="http://schemas.microsoft.com/office/powerpoint/2010/main" val="399065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663"/>
    </mc:Choice>
    <mc:Fallback xmlns="">
      <p:transition spd="slow" advTm="47663"/>
    </mc:Fallback>
  </mc:AlternateContent>
</p:sld>
</file>

<file path=ppt/theme/theme1.xml><?xml version="1.0" encoding="utf-8"?>
<a:theme xmlns:a="http://schemas.openxmlformats.org/drawingml/2006/main" name="Modello4_3ENEAi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91440" tIns="0" rIns="91440" bIns="0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ModelloTemplateENEAi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91440" tIns="0" rIns="91440" bIns="0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Modello4_3ENEAita</Template>
  <TotalTime>3432</TotalTime>
  <Words>562</Words>
  <Application>Microsoft Macintosh PowerPoint</Application>
  <PresentationFormat>Presentazione su schermo (4:3)</PresentationFormat>
  <Paragraphs>95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15</vt:i4>
      </vt:variant>
    </vt:vector>
  </HeadingPairs>
  <TitlesOfParts>
    <vt:vector size="22" baseType="lpstr">
      <vt:lpstr>Arial</vt:lpstr>
      <vt:lpstr>Calibri</vt:lpstr>
      <vt:lpstr>Garamond</vt:lpstr>
      <vt:lpstr>LinLibertineT</vt:lpstr>
      <vt:lpstr>LinLibertineTI</vt:lpstr>
      <vt:lpstr>Modello4_3ENEAita</vt:lpstr>
      <vt:lpstr>ModelloTemplateENEAita</vt:lpstr>
      <vt:lpstr>ENEA and  the first Software Heritage Mirror</vt:lpstr>
      <vt:lpstr>ENEA infrastructures and main projects</vt:lpstr>
      <vt:lpstr>Presentazione standard di PowerPoint</vt:lpstr>
      <vt:lpstr>ENEA and the mirror of Software Heritage Archive</vt:lpstr>
      <vt:lpstr>ENEA: the [experimental] mirror</vt:lpstr>
      <vt:lpstr>ENEA: the [experimental] mirror</vt:lpstr>
      <vt:lpstr>ENEA: the [experimental] mirror</vt:lpstr>
      <vt:lpstr>ENEA: the [experimental] mirror</vt:lpstr>
      <vt:lpstr>ENEA: the [experimental] mirror</vt:lpstr>
      <vt:lpstr>ENEA: the [experimental] mirror</vt:lpstr>
      <vt:lpstr>ENEA: the [experimental] mirror</vt:lpstr>
      <vt:lpstr>ENEA &amp; SH: the mirror as a research infrastructure</vt:lpstr>
      <vt:lpstr>Presentazione standard di PowerPoint</vt:lpstr>
      <vt:lpstr>Emilia Romagna Region and the SH Mirror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della presentazione</dc:title>
  <dc:creator>Windows User</dc:creator>
  <cp:lastModifiedBy>Giovanni Ponti</cp:lastModifiedBy>
  <cp:revision>97</cp:revision>
  <cp:lastPrinted>2017-01-17T13:52:56Z</cp:lastPrinted>
  <dcterms:created xsi:type="dcterms:W3CDTF">2020-05-03T10:28:06Z</dcterms:created>
  <dcterms:modified xsi:type="dcterms:W3CDTF">2023-02-05T20:54:27Z</dcterms:modified>
</cp:coreProperties>
</file>