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PT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60">
          <p15:clr>
            <a:srgbClr val="9AA0A6"/>
          </p15:clr>
        </p15:guide>
        <p15:guide id="2" pos="7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"/>
        <p:guide pos="7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Roboto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b28fd38e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b28fd38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3794cf3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03794cf3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2590d8380_1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2590d8380_1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05c1943a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05c1943a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fd1657727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fd1657727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02295ae904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02295ae904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1400">
              <a:solidFill>
                <a:srgbClr val="3D3C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22" Type="http://schemas.openxmlformats.org/officeDocument/2006/relationships/image" Target="../media/image41.png"/><Relationship Id="rId21" Type="http://schemas.openxmlformats.org/officeDocument/2006/relationships/image" Target="../media/image38.png"/><Relationship Id="rId24" Type="http://schemas.openxmlformats.org/officeDocument/2006/relationships/image" Target="../media/image36.png"/><Relationship Id="rId23" Type="http://schemas.openxmlformats.org/officeDocument/2006/relationships/image" Target="../media/image4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5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26" Type="http://schemas.openxmlformats.org/officeDocument/2006/relationships/image" Target="../media/image44.png"/><Relationship Id="rId25" Type="http://schemas.openxmlformats.org/officeDocument/2006/relationships/image" Target="../media/image42.jpg"/><Relationship Id="rId28" Type="http://schemas.openxmlformats.org/officeDocument/2006/relationships/image" Target="../media/image54.png"/><Relationship Id="rId27" Type="http://schemas.openxmlformats.org/officeDocument/2006/relationships/image" Target="../media/image45.jpg"/><Relationship Id="rId5" Type="http://schemas.openxmlformats.org/officeDocument/2006/relationships/image" Target="../media/image17.jpg"/><Relationship Id="rId6" Type="http://schemas.openxmlformats.org/officeDocument/2006/relationships/image" Target="../media/image23.png"/><Relationship Id="rId7" Type="http://schemas.openxmlformats.org/officeDocument/2006/relationships/image" Target="../media/image25.jpg"/><Relationship Id="rId8" Type="http://schemas.openxmlformats.org/officeDocument/2006/relationships/image" Target="../media/image24.png"/><Relationship Id="rId11" Type="http://schemas.openxmlformats.org/officeDocument/2006/relationships/image" Target="../media/image27.jpg"/><Relationship Id="rId10" Type="http://schemas.openxmlformats.org/officeDocument/2006/relationships/image" Target="../media/image28.jp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5" Type="http://schemas.openxmlformats.org/officeDocument/2006/relationships/image" Target="../media/image37.png"/><Relationship Id="rId14" Type="http://schemas.openxmlformats.org/officeDocument/2006/relationships/image" Target="../media/image33.png"/><Relationship Id="rId17" Type="http://schemas.openxmlformats.org/officeDocument/2006/relationships/image" Target="../media/image34.png"/><Relationship Id="rId16" Type="http://schemas.openxmlformats.org/officeDocument/2006/relationships/image" Target="../media/image32.png"/><Relationship Id="rId19" Type="http://schemas.openxmlformats.org/officeDocument/2006/relationships/image" Target="../media/image39.jpg"/><Relationship Id="rId18" Type="http://schemas.openxmlformats.org/officeDocument/2006/relationships/image" Target="../media/image3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47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48501" y="15906"/>
            <a:ext cx="1848851" cy="9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">
  <p:cSld name="Body3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13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">
  <p:cSld name="CUSTOM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623" y="0"/>
            <a:ext cx="8801247" cy="4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25" y="4505325"/>
            <a:ext cx="1329326" cy="6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 1">
  <p:cSld name="CUSTOM_1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623" y="0"/>
            <a:ext cx="8801247" cy="4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25" y="4505325"/>
            <a:ext cx="1329326" cy="6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70925" y="12357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25" y="4505325"/>
            <a:ext cx="1329326" cy="6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-9275" y="0"/>
            <a:ext cx="9153300" cy="278100"/>
          </a:xfrm>
          <a:prstGeom prst="rect">
            <a:avLst/>
          </a:prstGeom>
          <a:solidFill>
            <a:srgbClr val="F88D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1322" t="0"/>
          <a:stretch/>
        </p:blipFill>
        <p:spPr>
          <a:xfrm>
            <a:off x="5994291" y="746600"/>
            <a:ext cx="3149709" cy="38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400" y="4477300"/>
            <a:ext cx="1492325" cy="7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3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-9275" y="0"/>
            <a:ext cx="9153300" cy="278100"/>
          </a:xfrm>
          <a:prstGeom prst="rect">
            <a:avLst/>
          </a:prstGeom>
          <a:solidFill>
            <a:srgbClr val="F88D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 b="0" l="1352" r="1342" t="0"/>
          <a:stretch/>
        </p:blipFill>
        <p:spPr>
          <a:xfrm>
            <a:off x="5994291" y="670400"/>
            <a:ext cx="3149709" cy="38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400" y="4477300"/>
            <a:ext cx="1492325" cy="7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2">
  <p:cSld name="CUSTOM_3_1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-9275" y="0"/>
            <a:ext cx="9153300" cy="278100"/>
          </a:xfrm>
          <a:prstGeom prst="rect">
            <a:avLst/>
          </a:prstGeom>
          <a:solidFill>
            <a:srgbClr val="F88D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2">
            <a:alphaModFix/>
          </a:blip>
          <a:srcRect b="0" l="1352" r="1342" t="0"/>
          <a:stretch/>
        </p:blipFill>
        <p:spPr>
          <a:xfrm>
            <a:off x="5994291" y="670400"/>
            <a:ext cx="3149709" cy="38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400" y="4477300"/>
            <a:ext cx="1492325" cy="7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2021, ECLIPSE FOUNDATION 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3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-9275" y="0"/>
            <a:ext cx="9153300" cy="278100"/>
          </a:xfrm>
          <a:prstGeom prst="rect">
            <a:avLst/>
          </a:prstGeom>
          <a:solidFill>
            <a:srgbClr val="F88D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b="0" l="1352" r="1342" t="0"/>
          <a:stretch/>
        </p:blipFill>
        <p:spPr>
          <a:xfrm>
            <a:off x="5994291" y="670400"/>
            <a:ext cx="3149709" cy="38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400" y="4477300"/>
            <a:ext cx="1492325" cy="7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445025"/>
            <a:ext cx="637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">
  <p:cSld name="CUSTOM_3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-9275" y="0"/>
            <a:ext cx="9153300" cy="278100"/>
          </a:xfrm>
          <a:prstGeom prst="rect">
            <a:avLst/>
          </a:prstGeom>
          <a:solidFill>
            <a:srgbClr val="F88D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 rotWithShape="1">
          <a:blip r:embed="rId2">
            <a:alphaModFix/>
          </a:blip>
          <a:srcRect b="0" l="1352" r="1342" t="0"/>
          <a:stretch/>
        </p:blipFill>
        <p:spPr>
          <a:xfrm>
            <a:off x="5994291" y="670400"/>
            <a:ext cx="3149709" cy="38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400" y="4477300"/>
            <a:ext cx="1492325" cy="7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 3">
  <p:cSld name="Body3_1_2_1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1" name="Google Shape;111;p22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7947" l="0" r="0" t="7955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" sz="6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</a:t>
            </a:r>
            <a:r>
              <a:rPr lang="en" sz="6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2020, ECLIPSE FOUNDATION</a:t>
            </a:r>
            <a:r>
              <a:rPr lang="en" sz="6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ECLIPSE FOUNDATION </a:t>
            </a:r>
            <a:r>
              <a:rPr b="1" lang="en" sz="6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CONFIDENTIAL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122">
          <p15:clr>
            <a:srgbClr val="F9AD4C"/>
          </p15:clr>
        </p15:guide>
        <p15:guide id="2" orient="horz" pos="2952">
          <p15:clr>
            <a:srgbClr val="F9AD4C"/>
          </p15:clr>
        </p15:guide>
        <p15:guide id="3" orient="horz" pos="3133">
          <p15:clr>
            <a:srgbClr val="F9AD4C"/>
          </p15:clr>
        </p15:guide>
        <p15:guide id="4" pos="5641">
          <p15:clr>
            <a:srgbClr val="F9AD4C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2 1 1 1">
  <p:cSld name="Body5_2_1_1_1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2877250" y="2648688"/>
            <a:ext cx="3029100" cy="1814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334100" y="2648688"/>
            <a:ext cx="3029100" cy="1814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5445525" y="2648688"/>
            <a:ext cx="3029100" cy="1814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8" name="Google Shape;118;p23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3"/>
          <p:cNvSpPr txBox="1"/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20" name="Google Shape;12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">
  <p:cSld name="Body3_1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4" name="Google Shape;124;p24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2">
            <a:alphaModFix/>
          </a:blip>
          <a:srcRect b="7947" l="0" r="0" t="7955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3_1_1_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/>
          <p:nvPr/>
        </p:nvSpPr>
        <p:spPr>
          <a:xfrm>
            <a:off x="-9275" y="0"/>
            <a:ext cx="9153300" cy="278100"/>
          </a:xfrm>
          <a:prstGeom prst="rect">
            <a:avLst/>
          </a:prstGeom>
          <a:solidFill>
            <a:srgbClr val="F88D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b="0" l="1352" r="1342" t="0"/>
          <a:stretch/>
        </p:blipFill>
        <p:spPr>
          <a:xfrm>
            <a:off x="5994291" y="670400"/>
            <a:ext cx="3149709" cy="38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400" y="4477300"/>
            <a:ext cx="1492325" cy="77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copy">
  <p:cSld name="Title &amp; Subtitle cop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795690" y="854780"/>
            <a:ext cx="6180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1778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2540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342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431800" lvl="5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520700" lvl="6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596900" lvl="7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685800" lvl="8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0"/>
              <a:buFont typeface="Montserrat SemiBold"/>
              <a:buNone/>
              <a:defRPr b="1" i="0" sz="3800" u="none" cap="none" strike="noStrik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812994" y="1736267"/>
            <a:ext cx="76785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8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4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4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4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4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4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4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4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400"/>
              <a:buFont typeface="PT Sans"/>
              <a:buNone/>
              <a:defRPr b="0" i="0" sz="900" u="none" cap="none" strike="noStrik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5">
  <p:cSld name="CUSTOM_1_6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623" y="0"/>
            <a:ext cx="8801247" cy="4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7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7906" l="0" r="0" t="7897"/>
          <a:stretch/>
        </p:blipFill>
        <p:spPr>
          <a:xfrm>
            <a:off x="7980850" y="4595825"/>
            <a:ext cx="1136674" cy="5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4">
  <p:cSld name="Body4"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155171" y="2089652"/>
            <a:ext cx="8800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3" name="Google Shape;143;p28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155171" y="2678546"/>
            <a:ext cx="87666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58220"/>
              </a:buClr>
              <a:buSzPts val="1210"/>
              <a:buFont typeface="Roboto"/>
              <a:buNone/>
              <a:defRPr i="0" sz="11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900"/>
              <a:buFont typeface="Roboto"/>
              <a:buNone/>
              <a:defRPr i="0" sz="9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750"/>
              <a:buFont typeface="Roboto"/>
              <a:buNone/>
              <a:defRPr i="0" sz="75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675"/>
              <a:buFont typeface="Roboto"/>
              <a:buNone/>
              <a:defRPr i="0" sz="675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spcBef>
                <a:spcPts val="135"/>
              </a:spcBef>
              <a:spcAft>
                <a:spcPts val="160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5" name="Google Shape;145;p28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 . | 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29"/>
          <p:cNvCxnSpPr/>
          <p:nvPr/>
        </p:nvCxnSpPr>
        <p:spPr>
          <a:xfrm>
            <a:off x="428625" y="4714875"/>
            <a:ext cx="8286600" cy="0"/>
          </a:xfrm>
          <a:prstGeom prst="straightConnector1">
            <a:avLst/>
          </a:prstGeom>
          <a:noFill/>
          <a:ln cap="flat" cmpd="sng" w="127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7365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●"/>
              <a:defRPr>
                <a:solidFill>
                  <a:srgbClr val="17365D"/>
                </a:solidFill>
              </a:defRPr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○"/>
              <a:defRPr>
                <a:solidFill>
                  <a:srgbClr val="17365D"/>
                </a:solidFill>
              </a:defRPr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■"/>
              <a:defRPr>
                <a:solidFill>
                  <a:srgbClr val="17365D"/>
                </a:solidFill>
              </a:defRPr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  <a:defRPr>
                <a:solidFill>
                  <a:srgbClr val="17365D"/>
                </a:solidFill>
              </a:defRPr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○"/>
              <a:defRPr>
                <a:solidFill>
                  <a:srgbClr val="17365D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0" type="dt"/>
          </p:nvPr>
        </p:nvSpPr>
        <p:spPr>
          <a:xfrm>
            <a:off x="457200" y="4767263"/>
            <a:ext cx="104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17365D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1" type="ftr"/>
          </p:nvPr>
        </p:nvSpPr>
        <p:spPr>
          <a:xfrm>
            <a:off x="1643063" y="4768453"/>
            <a:ext cx="58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17365D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7643813" y="4767263"/>
            <a:ext cx="104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_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623" y="0"/>
            <a:ext cx="8801247" cy="4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30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b="7906" l="0" r="0" t="7897"/>
          <a:stretch/>
        </p:blipFill>
        <p:spPr>
          <a:xfrm>
            <a:off x="7980850" y="4595825"/>
            <a:ext cx="1136674" cy="5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ctrTitle"/>
          </p:nvPr>
        </p:nvSpPr>
        <p:spPr>
          <a:xfrm>
            <a:off x="1928696" y="1547628"/>
            <a:ext cx="60723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D0"/>
              </a:buClr>
              <a:buSzPts val="4500"/>
              <a:buFont typeface="Calibri"/>
              <a:buNone/>
              <a:defRPr sz="4500">
                <a:solidFill>
                  <a:srgbClr val="0054D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2"/>
          <p:cNvSpPr txBox="1"/>
          <p:nvPr>
            <p:ph idx="1" type="subTitle"/>
          </p:nvPr>
        </p:nvSpPr>
        <p:spPr>
          <a:xfrm>
            <a:off x="1928696" y="2802059"/>
            <a:ext cx="6072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D0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9" name="Google Shape;169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0" name="Google Shape;170;p32"/>
          <p:cNvCxnSpPr/>
          <p:nvPr/>
        </p:nvCxnSpPr>
        <p:spPr>
          <a:xfrm>
            <a:off x="976196" y="3978752"/>
            <a:ext cx="7490400" cy="0"/>
          </a:xfrm>
          <a:prstGeom prst="straightConnector1">
            <a:avLst/>
          </a:prstGeom>
          <a:noFill/>
          <a:ln cap="flat" cmpd="sng" w="9525">
            <a:solidFill>
              <a:srgbClr val="43928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2"/>
          <p:cNvSpPr txBox="1"/>
          <p:nvPr/>
        </p:nvSpPr>
        <p:spPr>
          <a:xfrm>
            <a:off x="1360409" y="4525427"/>
            <a:ext cx="85155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NEMO receives funding from the EU Horizon Europe research and innovation Programme under Grant Agreement No. </a:t>
            </a:r>
            <a:r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101070118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289214" y="327422"/>
            <a:ext cx="5293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sng" cap="none" strike="noStrik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r>
              <a:rPr b="1" i="0" lang="en" sz="2100" u="none" cap="none" strike="noStrik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xt Generation </a:t>
            </a:r>
            <a:r>
              <a:rPr b="1" i="0" lang="en" sz="2100" u="sng" cap="none" strike="noStrik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" sz="2100" u="none" cap="none" strike="noStrik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eta </a:t>
            </a:r>
            <a:r>
              <a:rPr b="1" i="0" lang="en" sz="2100" u="sng" cap="none" strike="noStrik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" sz="2100" u="none" cap="none" strike="noStrik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perating System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42586" y="787838"/>
            <a:ext cx="1055618" cy="759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/>
          <p:nvPr/>
        </p:nvSpPr>
        <p:spPr>
          <a:xfrm>
            <a:off x="1363884" y="893663"/>
            <a:ext cx="169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100" u="none" cap="none" strike="noStrik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NEMO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573" y="4028967"/>
            <a:ext cx="682576" cy="4552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2"/>
          <p:cNvCxnSpPr/>
          <p:nvPr/>
        </p:nvCxnSpPr>
        <p:spPr>
          <a:xfrm>
            <a:off x="976196" y="3978752"/>
            <a:ext cx="7490400" cy="0"/>
          </a:xfrm>
          <a:prstGeom prst="straightConnector1">
            <a:avLst/>
          </a:prstGeom>
          <a:noFill/>
          <a:ln cap="flat" cmpd="sng" w="9525">
            <a:solidFill>
              <a:srgbClr val="43928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7" name="Google Shape;177;p32"/>
          <p:cNvPicPr preferRelativeResize="0"/>
          <p:nvPr/>
        </p:nvPicPr>
        <p:blipFill rotWithShape="1">
          <a:blip r:embed="rId4">
            <a:alphaModFix/>
          </a:blip>
          <a:srcRect b="10047" l="0" r="76935" t="0"/>
          <a:stretch/>
        </p:blipFill>
        <p:spPr>
          <a:xfrm>
            <a:off x="7411685" y="4239098"/>
            <a:ext cx="389743" cy="30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 rotWithShape="1">
          <a:blip r:embed="rId5">
            <a:alphaModFix/>
          </a:blip>
          <a:srcRect b="-532" l="0" r="9999" t="0"/>
          <a:stretch/>
        </p:blipFill>
        <p:spPr>
          <a:xfrm>
            <a:off x="2453752" y="4315950"/>
            <a:ext cx="402232" cy="204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Αποτέλεσμα εικόνας για University of sorbonne logo" id="179" name="Google Shape;17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309" y="4300625"/>
            <a:ext cx="523739" cy="18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 rotWithShape="1">
          <a:blip r:embed="rId7">
            <a:alphaModFix/>
          </a:blip>
          <a:srcRect b="13926" l="0" r="0" t="0"/>
          <a:stretch/>
        </p:blipFill>
        <p:spPr>
          <a:xfrm>
            <a:off x="6763683" y="4277336"/>
            <a:ext cx="616612" cy="242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TOS" id="181" name="Google Shape;181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3229" y="4084043"/>
            <a:ext cx="535746" cy="170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mucore Logo" id="182" name="Google Shape;182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85997" y="4304981"/>
            <a:ext cx="640037" cy="1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 rotWithShape="1">
          <a:blip r:embed="rId10">
            <a:alphaModFix/>
          </a:blip>
          <a:srcRect b="23661" l="4803" r="6740" t="28245"/>
          <a:stretch/>
        </p:blipFill>
        <p:spPr>
          <a:xfrm>
            <a:off x="3855584" y="4335498"/>
            <a:ext cx="580549" cy="161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Eng" id="184" name="Google Shape;184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17493" y="4057779"/>
            <a:ext cx="702995" cy="20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47845" y="4038524"/>
            <a:ext cx="678743" cy="25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 rotWithShape="1">
          <a:blip r:embed="rId13">
            <a:alphaModFix/>
          </a:blip>
          <a:srcRect b="43912" l="9212" r="6576" t="11406"/>
          <a:stretch/>
        </p:blipFill>
        <p:spPr>
          <a:xfrm>
            <a:off x="7534686" y="4077605"/>
            <a:ext cx="505120" cy="19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 rotWithShape="1">
          <a:blip r:embed="rId14">
            <a:alphaModFix/>
          </a:blip>
          <a:srcRect b="6257" l="0" r="0" t="65991"/>
          <a:stretch/>
        </p:blipFill>
        <p:spPr>
          <a:xfrm>
            <a:off x="6266116" y="4068026"/>
            <a:ext cx="582691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 rotWithShape="1">
          <a:blip r:embed="rId15">
            <a:alphaModFix/>
          </a:blip>
          <a:srcRect b="14381" l="21780" r="22172" t="15462"/>
          <a:stretch/>
        </p:blipFill>
        <p:spPr>
          <a:xfrm>
            <a:off x="1769036" y="4285043"/>
            <a:ext cx="324692" cy="204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 Tre - Wikipedia" id="189" name="Google Shape;189;p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22245" y="4300454"/>
            <a:ext cx="302739" cy="18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853913" y="4077132"/>
            <a:ext cx="634625" cy="183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542021" y="4057856"/>
            <a:ext cx="690930" cy="21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 rotWithShape="1">
          <a:blip r:embed="rId19">
            <a:alphaModFix/>
          </a:blip>
          <a:srcRect b="12059" l="8500" r="12059" t="8500"/>
          <a:stretch/>
        </p:blipFill>
        <p:spPr>
          <a:xfrm>
            <a:off x="2905613" y="4300454"/>
            <a:ext cx="196611" cy="21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327156" y="4307988"/>
            <a:ext cx="298573" cy="20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657998" y="4323570"/>
            <a:ext cx="345050" cy="18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923661" y="4308501"/>
            <a:ext cx="604364" cy="21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135729" y="4048672"/>
            <a:ext cx="224846" cy="237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7" name="Google Shape;197;p3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27446" y="4096237"/>
            <a:ext cx="834014" cy="15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521902" y="4346734"/>
            <a:ext cx="690178" cy="13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20302" y="4079875"/>
            <a:ext cx="872074" cy="17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890484" y="4058302"/>
            <a:ext cx="534954" cy="21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78713" y="4315561"/>
            <a:ext cx="731520" cy="1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628649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D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D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6" name="Google Shape;206;p33"/>
          <p:cNvCxnSpPr/>
          <p:nvPr/>
        </p:nvCxnSpPr>
        <p:spPr>
          <a:xfrm>
            <a:off x="670560" y="1280160"/>
            <a:ext cx="7894500" cy="0"/>
          </a:xfrm>
          <a:prstGeom prst="straightConnector1">
            <a:avLst/>
          </a:prstGeom>
          <a:noFill/>
          <a:ln cap="flat" cmpd="sng" w="38100">
            <a:solidFill>
              <a:srgbClr val="2059A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7" name="Google Shape;20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28649" y="4640327"/>
            <a:ext cx="591846" cy="42598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/>
          <p:nvPr/>
        </p:nvSpPr>
        <p:spPr>
          <a:xfrm>
            <a:off x="1135613" y="4713179"/>
            <a:ext cx="831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NEMO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idx="10" type="dt"/>
          </p:nvPr>
        </p:nvSpPr>
        <p:spPr>
          <a:xfrm>
            <a:off x="1966610" y="4767263"/>
            <a:ext cx="71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4"/>
          <p:cNvSpPr txBox="1"/>
          <p:nvPr>
            <p:ph type="title"/>
          </p:nvPr>
        </p:nvSpPr>
        <p:spPr>
          <a:xfrm>
            <a:off x="628649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D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696517" y="97972"/>
            <a:ext cx="64968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6" name="Google Shape;216;p35"/>
          <p:cNvSpPr txBox="1"/>
          <p:nvPr>
            <p:ph idx="2" type="body"/>
          </p:nvPr>
        </p:nvSpPr>
        <p:spPr>
          <a:xfrm>
            <a:off x="696517" y="957943"/>
            <a:ext cx="7791600" cy="3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84AA"/>
              </a:buClr>
              <a:buSzPts val="1700"/>
              <a:buFont typeface="Calibri"/>
              <a:buNone/>
              <a:defRPr sz="17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17" name="Google Shape;21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7591479" y="90689"/>
            <a:ext cx="666997" cy="480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/>
          <p:nvPr/>
        </p:nvSpPr>
        <p:spPr>
          <a:xfrm>
            <a:off x="8197500" y="230787"/>
            <a:ext cx="831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none">
                <a:solidFill>
                  <a:srgbClr val="0054D0"/>
                </a:solidFill>
                <a:latin typeface="Arial"/>
                <a:ea typeface="Arial"/>
                <a:cs typeface="Arial"/>
                <a:sym typeface="Arial"/>
              </a:rPr>
              <a:t>NEMO</a:t>
            </a:r>
            <a:endParaRPr sz="1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29" y="4431248"/>
            <a:ext cx="438150" cy="292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5"/>
          <p:cNvCxnSpPr/>
          <p:nvPr/>
        </p:nvCxnSpPr>
        <p:spPr>
          <a:xfrm>
            <a:off x="414670" y="4390391"/>
            <a:ext cx="8301300" cy="0"/>
          </a:xfrm>
          <a:prstGeom prst="straightConnector1">
            <a:avLst/>
          </a:prstGeom>
          <a:noFill/>
          <a:ln cap="flat" cmpd="sng" w="9525">
            <a:solidFill>
              <a:srgbClr val="0054D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35"/>
          <p:cNvSpPr txBox="1"/>
          <p:nvPr/>
        </p:nvSpPr>
        <p:spPr>
          <a:xfrm>
            <a:off x="1057151" y="4453491"/>
            <a:ext cx="7564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NEMO will receive funding from the EU Horizon Europe research and innovation Programme under Grant Agreement No.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101070118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790">
          <p15:clr>
            <a:srgbClr val="FBAE40"/>
          </p15:clr>
        </p15:guide>
        <p15:guide id="4" pos="431">
          <p15:clr>
            <a:srgbClr val="FBAE40"/>
          </p15:clr>
        </p15:guide>
        <p15:guide id="5" pos="53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4" name="Google Shape;22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idx="12" type="sldNum"/>
          </p:nvPr>
        </p:nvSpPr>
        <p:spPr>
          <a:xfrm>
            <a:off x="8672156" y="4469025"/>
            <a:ext cx="339900" cy="218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637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637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2023,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2020,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7400" y="4477300"/>
            <a:ext cx="1492325" cy="7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2023, ECLIPSE FOUNDATION</a:t>
            </a:r>
            <a:r>
              <a:rPr lang="en" sz="600">
                <a:latin typeface="Roboto"/>
                <a:ea typeface="Roboto"/>
                <a:cs typeface="Roboto"/>
                <a:sym typeface="Roboto"/>
              </a:rPr>
              <a:t> | THIS WORK IS LICENSED UNDER A CREATIVE COMMONS ATTRIBUTION 4.0 INTERNATIONAL LICENSE (CC BY 4.0)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637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628649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D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54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D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54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54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54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54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D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54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10" type="dt"/>
          </p:nvPr>
        </p:nvSpPr>
        <p:spPr>
          <a:xfrm>
            <a:off x="1966610" y="4767263"/>
            <a:ext cx="71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7.png"/><Relationship Id="rId4" Type="http://schemas.openxmlformats.org/officeDocument/2006/relationships/image" Target="../media/image49.png"/><Relationship Id="rId5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9.png"/><Relationship Id="rId4" Type="http://schemas.openxmlformats.org/officeDocument/2006/relationships/image" Target="../media/image5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5.jpg"/><Relationship Id="rId4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hyperlink" Target="mailto:gael.blondelle@eclipse-foundatio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3935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504"/>
            <a:ext cx="9144000" cy="518200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>
            <p:ph idx="4294967295" type="title"/>
          </p:nvPr>
        </p:nvSpPr>
        <p:spPr>
          <a:xfrm>
            <a:off x="2468875" y="1664000"/>
            <a:ext cx="6566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500">
                <a:solidFill>
                  <a:srgbClr val="F88D2B"/>
                </a:solidFill>
              </a:rPr>
              <a:t>Software Heritage</a:t>
            </a:r>
            <a:endParaRPr b="1" sz="3500">
              <a:solidFill>
                <a:srgbClr val="F88D2B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500">
                <a:solidFill>
                  <a:schemeClr val="lt1"/>
                </a:solidFill>
              </a:rPr>
              <a:t>Paving the way </a:t>
            </a:r>
            <a:endParaRPr b="1" sz="35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500">
                <a:solidFill>
                  <a:schemeClr val="lt1"/>
                </a:solidFill>
              </a:rPr>
              <a:t>for better software 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4750525" y="3129450"/>
            <a:ext cx="40977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Gaël Blondelle</a:t>
            </a: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@gblondelle</a:t>
            </a:r>
            <a:b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February 2023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4">
            <a:alphaModFix/>
          </a:blip>
          <a:srcRect b="22578" l="10110" r="8813" t="19078"/>
          <a:stretch/>
        </p:blipFill>
        <p:spPr>
          <a:xfrm>
            <a:off x="6361476" y="227975"/>
            <a:ext cx="2486749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2560325" y="2881600"/>
            <a:ext cx="6583674" cy="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/>
          <p:nvPr/>
        </p:nvSpPr>
        <p:spPr>
          <a:xfrm>
            <a:off x="136425" y="4823050"/>
            <a:ext cx="85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COPYRIGHT (C) 2023, ECLIPSE FOUNDATION. | THIS WORK IS LICENSED UNDER A CREATIVE COMMONS ATTRIBUTION 4.0 INTERNATIONAL LICENSE (CC BY 4.0)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925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9"/>
          <p:cNvSpPr txBox="1"/>
          <p:nvPr/>
        </p:nvSpPr>
        <p:spPr>
          <a:xfrm>
            <a:off x="406325" y="570025"/>
            <a:ext cx="4362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Open Source is the Foundation of </a:t>
            </a:r>
            <a:r>
              <a:rPr b="1" lang="en" sz="36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modern software</a:t>
            </a:r>
            <a:endParaRPr/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976" y="4609832"/>
            <a:ext cx="1317049" cy="68899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/>
        </p:nvSpPr>
        <p:spPr>
          <a:xfrm>
            <a:off x="272575" y="4955825"/>
            <a:ext cx="85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COPYRIGHT (C) 2023, ECLIPSE FOUNDATION. | THIS WORK IS LICENSED UNDER A CREATIVE COMMONS ATTRIBUTION 4.0 INTERNATIONAL LICENSE (CC BY 4.0)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311700" y="445025"/>
            <a:ext cx="824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Open Source enables the free flow of technology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40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387" y="969934"/>
            <a:ext cx="6635100" cy="39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/>
          <p:nvPr/>
        </p:nvSpPr>
        <p:spPr>
          <a:xfrm>
            <a:off x="-9275" y="0"/>
            <a:ext cx="9153300" cy="278100"/>
          </a:xfrm>
          <a:prstGeom prst="rect">
            <a:avLst/>
          </a:prstGeom>
          <a:solidFill>
            <a:srgbClr val="F88D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976" y="4609832"/>
            <a:ext cx="1317049" cy="6889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/>
        </p:nvSpPr>
        <p:spPr>
          <a:xfrm>
            <a:off x="272575" y="4955825"/>
            <a:ext cx="85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COPYRIGHT (C) 2023, ECLIPSE FOUNDATION. | THIS WORK IS LICENSED UNDER A CREATIVE COMMONS ATTRIBUTION 4.0 INTERNATIONAL LICENSE (CC BY 4.0)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/>
          <p:cNvSpPr txBox="1"/>
          <p:nvPr>
            <p:ph idx="12" type="sldNum"/>
          </p:nvPr>
        </p:nvSpPr>
        <p:spPr>
          <a:xfrm>
            <a:off x="8472458" y="4711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41"/>
          <p:cNvSpPr txBox="1"/>
          <p:nvPr>
            <p:ph type="title"/>
          </p:nvPr>
        </p:nvSpPr>
        <p:spPr>
          <a:xfrm>
            <a:off x="5256675" y="1145450"/>
            <a:ext cx="343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Building on the shoulders of </a:t>
            </a:r>
            <a:r>
              <a:rPr b="1" lang="en" sz="3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giants!</a:t>
            </a:r>
            <a:endParaRPr b="1" sz="3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976" y="4609832"/>
            <a:ext cx="1317049" cy="68899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 txBox="1"/>
          <p:nvPr/>
        </p:nvSpPr>
        <p:spPr>
          <a:xfrm>
            <a:off x="272575" y="4955825"/>
            <a:ext cx="85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COPYRIGHT (C) 2023, ECLIPSE FOUNDATION. | THIS WORK IS LICENSED UNDER A CREATIVE COMMONS ATTRIBUTION 4.0 INTERNATIONAL LICENSE (CC BY 4.0)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2072"/>
            <a:ext cx="9144003" cy="624997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2"/>
          <p:cNvSpPr txBox="1"/>
          <p:nvPr>
            <p:ph type="title"/>
          </p:nvPr>
        </p:nvSpPr>
        <p:spPr>
          <a:xfrm>
            <a:off x="311700" y="93450"/>
            <a:ext cx="8520600" cy="841800"/>
          </a:xfrm>
          <a:prstGeom prst="rect">
            <a:avLst/>
          </a:prstGeom>
          <a:effectLst>
            <a:outerShdw blurRad="114300" rotWithShape="0" algn="bl" dir="5400000" dist="57150">
              <a:srgbClr val="000000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Enable an </a:t>
            </a:r>
            <a:r>
              <a:rPr b="1" lang="en" sz="47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ecosystem</a:t>
            </a:r>
            <a:r>
              <a:rPr b="1" lang="en" sz="47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of tools </a:t>
            </a:r>
            <a:endParaRPr b="1" sz="47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2" name="Google Shape;27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976" y="4609832"/>
            <a:ext cx="1317049" cy="68899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2"/>
          <p:cNvSpPr txBox="1"/>
          <p:nvPr/>
        </p:nvSpPr>
        <p:spPr>
          <a:xfrm>
            <a:off x="272575" y="4955825"/>
            <a:ext cx="85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COPYRIGHT (C) 2023, ECLIPSE FOUNDATION. | THIS WORK IS LICENSED UNDER A CREATIVE COMMONS ATTRIBUTION 4.0 INTERNATIONAL LICENSE (CC BY 4.0)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3935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975"/>
            <a:ext cx="9144003" cy="51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875" y="3619325"/>
            <a:ext cx="2585426" cy="13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 txBox="1"/>
          <p:nvPr>
            <p:ph idx="4294967295" type="title"/>
          </p:nvPr>
        </p:nvSpPr>
        <p:spPr>
          <a:xfrm>
            <a:off x="2275025" y="1757475"/>
            <a:ext cx="6810900" cy="1827300"/>
          </a:xfrm>
          <a:prstGeom prst="rect">
            <a:avLst/>
          </a:prstGeom>
          <a:solidFill>
            <a:srgbClr val="212121">
              <a:alpha val="324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91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200">
              <a:solidFill>
                <a:srgbClr val="F88D2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2275025" y="3016325"/>
            <a:ext cx="6837076" cy="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 txBox="1"/>
          <p:nvPr>
            <p:ph idx="4294967295" type="title"/>
          </p:nvPr>
        </p:nvSpPr>
        <p:spPr>
          <a:xfrm>
            <a:off x="2347175" y="1873450"/>
            <a:ext cx="39012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4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You! </a:t>
            </a:r>
            <a:endParaRPr b="1" sz="4600">
              <a:solidFill>
                <a:srgbClr val="F88D2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COPYRIGHT (C) 2023 ECLIPSE FOUNDATION  | THIS WORK IS LICENSED UNDER A CREATIVE COMMONS ATTRIBUTION 4.0 INTERNATIONAL LICENSE (CC BY 4.0)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43"/>
          <p:cNvSpPr txBox="1"/>
          <p:nvPr/>
        </p:nvSpPr>
        <p:spPr>
          <a:xfrm>
            <a:off x="5752700" y="452425"/>
            <a:ext cx="2895900" cy="1270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Gaël Blondelle  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Chief Membership Officer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gael.blondelle@eclipse-foundation.org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@gblondelle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