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6" r:id="rId1"/>
  </p:sldMasterIdLst>
  <p:notesMasterIdLst>
    <p:notesMasterId r:id="rId14"/>
  </p:notesMasterIdLst>
  <p:handoutMasterIdLst>
    <p:handoutMasterId r:id="rId15"/>
  </p:handoutMasterIdLst>
  <p:sldIdLst>
    <p:sldId id="1615" r:id="rId2"/>
    <p:sldId id="1697" r:id="rId3"/>
    <p:sldId id="2214" r:id="rId4"/>
    <p:sldId id="2213" r:id="rId5"/>
    <p:sldId id="1387" r:id="rId6"/>
    <p:sldId id="2215" r:id="rId7"/>
    <p:sldId id="1388" r:id="rId8"/>
    <p:sldId id="1369" r:id="rId9"/>
    <p:sldId id="2218" r:id="rId10"/>
    <p:sldId id="2216" r:id="rId11"/>
    <p:sldId id="2217" r:id="rId12"/>
    <p:sldId id="1399" r:id="rId1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753B07-03CF-369E-D491-1040E0F9CE64}" name="Paolo Ferragina" initials="PF" userId="S::a009142@unipi.it::ed844c80-4788-4df8-9c12-8134bcd3e4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3CB"/>
    <a:srgbClr val="A17914"/>
    <a:srgbClr val="C39311"/>
    <a:srgbClr val="02A34B"/>
    <a:srgbClr val="0C5E2B"/>
    <a:srgbClr val="0C7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31A21-5837-1C8D-D34E-83E486F260EF}" v="296" dt="2023-01-25T14:25:46.982"/>
    <p1510:client id="{28DBC94E-1E7E-4972-209A-1D8D9A68078F}" v="260" dt="2023-01-25T14:04:18.962"/>
    <p1510:client id="{38466CA1-CC72-9D2B-B550-A1FB0A4BFB83}" v="1" dt="2023-01-24T16:50:40.085"/>
    <p1510:client id="{8F5AEE9A-559C-3F3F-2F61-FDC98567B40D}" v="20" dt="2023-01-24T16:52:41.083"/>
    <p1510:client id="{99508A94-6596-A560-1F0A-05A69138BADB}" v="34" dt="2023-01-24T16:56:00.020"/>
    <p1510:client id="{9ADE8221-00D4-D4AA-FC71-1038E0B0FE82}" v="5" dt="2023-01-24T16:51:01.110"/>
    <p1510:client id="{FF62D397-0030-E005-214B-9C461596761D}" v="12" dt="2023-01-25T14:11:10.577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39"/>
    <p:restoredTop sz="94709"/>
  </p:normalViewPr>
  <p:slideViewPr>
    <p:cSldViewPr snapToGrid="0">
      <p:cViewPr varScale="1">
        <p:scale>
          <a:sx n="69" d="100"/>
          <a:sy n="69" d="100"/>
        </p:scale>
        <p:origin x="192" y="9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32D4230-A80E-3C48-B973-57B318696E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089FAC2A-B179-8D41-BC1E-D99821A8C1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4463421E-6694-E44E-B873-5CDC271EB50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B6D6F778-BD87-D343-B0F5-950E1C040E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933285-16CB-7D4D-AB8D-25DC453913DD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D6FCF17-F678-0444-929D-97CD5B7D71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Lucida 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59D6C70-B629-814E-BCB6-2CFA5DB5FC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Lucida Sans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0B85D63-DF1C-CA4C-973D-78046B0BF4A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C5140E37-0863-7848-9C9F-826355F525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F966DEFA-ADA0-A942-ACE3-88D544255D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Lucida Sans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2F78E2DF-0D35-1748-9CC3-ED36B8ABC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Lucida Sans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42C7AB-88EC-494C-9E8B-8D8B71BD1FFF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5A36F1D3-7C28-EE49-8DBE-E1EF2CB80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6E0ED12-1E84-AB4B-8560-9CDAC2F1A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z="100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70982CA-A77D-E04A-A2C0-BFE244B749E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B84FCAA6-E871-DD43-A1DF-3CAA4FD7A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6F63D5-2380-A64D-906E-2391F4F3D503}" type="slidenum">
              <a:rPr kumimoji="0" lang="en-US" altLang="en-US" sz="1300" smtClean="0">
                <a:latin typeface="Lucida Sans" panose="020B0602030504020204" pitchFamily="34" charset="77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 sz="1300">
              <a:latin typeface="Lucida Sans" panose="020B0602030504020204" pitchFamily="34" charset="7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C55036E3-23CB-B248-97BB-8E1CF0E8FE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9DC8D294-CBF7-814F-AC34-725F0D69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B0BF6CCF-56EB-8F4E-9EB2-738D95811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97D6FE66-951C-B945-B37D-8DCC446168F0}" type="slidenum">
              <a:rPr lang="it-IT" altLang="en-US" sz="1300" smtClean="0">
                <a:latin typeface="Tw Cen MT" panose="020B0602020104020603" pitchFamily="34" charset="77"/>
              </a:rPr>
              <a:pPr/>
              <a:t>2</a:t>
            </a:fld>
            <a:endParaRPr lang="it-IT" altLang="en-US" sz="1300">
              <a:latin typeface="Tw Cen MT" panose="020B0602020104020603" pitchFamily="34" charset="7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2C7AB-88EC-494C-9E8B-8D8B71BD1FF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72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84B89-C9CF-40DD-AE23-159FAF3684A3}" type="slidenum">
              <a:rPr lang="it-IT"/>
              <a:pPr/>
              <a:t>5</a:t>
            </a:fld>
            <a:endParaRPr lang="it-IT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92188"/>
            <a:ext cx="4525963" cy="3395662"/>
          </a:xfrm>
          <a:solidFill>
            <a:srgbClr val="FFFFFF"/>
          </a:solidFill>
          <a:ln/>
        </p:spPr>
      </p:sp>
      <p:sp>
        <p:nvSpPr>
          <p:cNvPr id="1191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28700" y="4714721"/>
            <a:ext cx="4691692" cy="3770850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84B89-C9CF-40DD-AE23-159FAF3684A3}" type="slidenum">
              <a:rPr lang="it-IT"/>
              <a:pPr/>
              <a:t>7</a:t>
            </a:fld>
            <a:endParaRPr lang="it-IT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92188"/>
            <a:ext cx="4525963" cy="3395662"/>
          </a:xfrm>
          <a:solidFill>
            <a:srgbClr val="FFFFFF"/>
          </a:solidFill>
          <a:ln/>
        </p:spPr>
      </p:sp>
      <p:sp>
        <p:nvSpPr>
          <p:cNvPr id="1191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28700" y="4714721"/>
            <a:ext cx="4691692" cy="3770850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84B89-C9CF-40DD-AE23-159FAF3684A3}" type="slidenum">
              <a:rPr lang="it-IT"/>
              <a:pPr/>
              <a:t>8</a:t>
            </a:fld>
            <a:endParaRPr lang="it-IT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92188"/>
            <a:ext cx="4525963" cy="3395662"/>
          </a:xfrm>
          <a:solidFill>
            <a:srgbClr val="FFFFFF"/>
          </a:solidFill>
          <a:ln/>
        </p:spPr>
      </p:sp>
      <p:sp>
        <p:nvSpPr>
          <p:cNvPr id="1191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28700" y="4714721"/>
            <a:ext cx="4691692" cy="3770850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MS PGothic"/>
                <a:cs typeface="Arial"/>
              </a:rPr>
              <a:t>Se MIME = Testo </a:t>
            </a:r>
            <a:r>
              <a:rPr lang="en-US" dirty="0" err="1">
                <a:latin typeface="Arial"/>
                <a:ea typeface="MS PGothic"/>
                <a:cs typeface="Arial"/>
              </a:rPr>
              <a:t>normale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>
                <a:latin typeface="Arial"/>
                <a:ea typeface="MS PGothic"/>
                <a:cs typeface="Arial"/>
                <a:sym typeface="Wingdings" pitchFamily="2" charset="2"/>
              </a:rPr>
              <a:t> </a:t>
            </a:r>
            <a:r>
              <a:rPr lang="en-US" dirty="0" err="1">
                <a:latin typeface="Arial"/>
                <a:ea typeface="MS PGothic"/>
                <a:cs typeface="Arial"/>
                <a:sym typeface="Wingdings" pitchFamily="2" charset="2"/>
              </a:rPr>
              <a:t>guesslang</a:t>
            </a:r>
            <a:endParaRPr lang="en-US">
              <a:latin typeface="Arial"/>
              <a:ea typeface="MS PGothic"/>
              <a:cs typeface="Arial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Arial"/>
                <a:ea typeface="MS PGothic"/>
                <a:cs typeface="Arial"/>
              </a:rPr>
              <a:t>Punti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arancioni</a:t>
            </a:r>
            <a:r>
              <a:rPr lang="en-US" dirty="0">
                <a:latin typeface="Arial"/>
                <a:ea typeface="MS PGothic"/>
                <a:cs typeface="Arial"/>
              </a:rPr>
              <a:t>: </a:t>
            </a:r>
            <a:endParaRPr lang="it-IT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Arial"/>
                <a:ea typeface="MS PGothic"/>
                <a:cs typeface="Arial"/>
              </a:rPr>
              <a:t>Soluzione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attuale</a:t>
            </a:r>
            <a:r>
              <a:rPr lang="en-US" dirty="0">
                <a:latin typeface="Arial"/>
                <a:ea typeface="MS PGothic"/>
                <a:cs typeface="Arial"/>
              </a:rPr>
              <a:t>: </a:t>
            </a:r>
            <a:r>
              <a:rPr lang="en-US" dirty="0" err="1">
                <a:latin typeface="Arial"/>
                <a:ea typeface="MS PGothic"/>
                <a:cs typeface="Arial"/>
              </a:rPr>
              <a:t>single_files+gzip</a:t>
            </a:r>
            <a:endParaRPr lang="it-IT" dirty="0" err="1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MS PGothic"/>
                <a:cs typeface="Arial"/>
              </a:rPr>
              <a:t>Visto </a:t>
            </a:r>
            <a:r>
              <a:rPr lang="en-US" dirty="0" err="1">
                <a:latin typeface="Arial"/>
                <a:ea typeface="MS PGothic"/>
                <a:cs typeface="Arial"/>
              </a:rPr>
              <a:t>che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vogliamo</a:t>
            </a:r>
            <a:r>
              <a:rPr lang="en-US" dirty="0">
                <a:latin typeface="Arial"/>
                <a:ea typeface="MS PGothic"/>
                <a:cs typeface="Arial"/>
              </a:rPr>
              <a:t> fare back-up, </a:t>
            </a:r>
            <a:r>
              <a:rPr lang="en-US" dirty="0" err="1">
                <a:latin typeface="Arial"/>
                <a:ea typeface="MS PGothic"/>
                <a:cs typeface="Arial"/>
              </a:rPr>
              <a:t>comprimiamo</a:t>
            </a:r>
            <a:r>
              <a:rPr lang="en-US" dirty="0">
                <a:latin typeface="Arial"/>
                <a:ea typeface="MS PGothic"/>
                <a:cs typeface="Arial"/>
              </a:rPr>
              <a:t> tutti </a:t>
            </a:r>
            <a:r>
              <a:rPr lang="en-US" dirty="0" err="1">
                <a:latin typeface="Arial"/>
                <a:ea typeface="MS PGothic"/>
                <a:cs typeface="Arial"/>
              </a:rPr>
              <a:t>i</a:t>
            </a:r>
            <a:r>
              <a:rPr lang="en-US" dirty="0">
                <a:latin typeface="Arial"/>
                <a:ea typeface="MS PGothic"/>
                <a:cs typeface="Arial"/>
              </a:rPr>
              <a:t> file </a:t>
            </a:r>
            <a:r>
              <a:rPr lang="en-US" dirty="0" err="1">
                <a:latin typeface="Arial"/>
                <a:ea typeface="MS PGothic"/>
                <a:cs typeface="Arial"/>
              </a:rPr>
              <a:t>concatenati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ancora</a:t>
            </a:r>
            <a:r>
              <a:rPr lang="en-US" dirty="0">
                <a:latin typeface="Arial"/>
                <a:ea typeface="MS PGothic"/>
                <a:cs typeface="Arial"/>
              </a:rPr>
              <a:t> con </a:t>
            </a:r>
            <a:r>
              <a:rPr lang="en-US" dirty="0" err="1">
                <a:latin typeface="Arial"/>
                <a:ea typeface="MS PGothic"/>
                <a:cs typeface="Arial"/>
              </a:rPr>
              <a:t>gzip</a:t>
            </a:r>
            <a:r>
              <a:rPr lang="en-US" dirty="0">
                <a:latin typeface="Arial"/>
                <a:ea typeface="MS PGothic"/>
                <a:cs typeface="Arial"/>
              </a:rPr>
              <a:t>, </a:t>
            </a:r>
            <a:r>
              <a:rPr lang="en-US" dirty="0" err="1">
                <a:latin typeface="Arial"/>
                <a:ea typeface="MS PGothic"/>
                <a:cs typeface="Arial"/>
              </a:rPr>
              <a:t>migliorando</a:t>
            </a:r>
            <a:r>
              <a:rPr lang="en-US" dirty="0">
                <a:latin typeface="Arial"/>
                <a:ea typeface="MS PGothic"/>
                <a:cs typeface="Arial"/>
              </a:rPr>
              <a:t> di poco il compression ratio e </a:t>
            </a:r>
            <a:r>
              <a:rPr lang="en-US" dirty="0" err="1">
                <a:latin typeface="Arial"/>
                <a:ea typeface="MS PGothic"/>
                <a:cs typeface="Arial"/>
              </a:rPr>
              <a:t>velocizzandoci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moltissimo</a:t>
            </a:r>
            <a:r>
              <a:rPr lang="en-US" dirty="0">
                <a:latin typeface="Arial"/>
                <a:ea typeface="MS PGothic"/>
                <a:cs typeface="Arial"/>
              </a:rPr>
              <a:t>.</a:t>
            </a:r>
            <a:endParaRPr lang="it-IT" dirty="0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MS PGothic"/>
                <a:cs typeface="Arial"/>
              </a:rPr>
              <a:t> </a:t>
            </a:r>
            <a:endParaRPr lang="it-IT" dirty="0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Arial"/>
                <a:ea typeface="MS PGothic"/>
                <a:cs typeface="Arial"/>
              </a:rPr>
              <a:t>Punti</a:t>
            </a:r>
            <a:r>
              <a:rPr lang="en-US" dirty="0">
                <a:latin typeface="Arial"/>
                <a:ea typeface="MS PGothic"/>
                <a:cs typeface="Arial"/>
              </a:rPr>
              <a:t> viola:</a:t>
            </a:r>
            <a:endParaRPr lang="it-IT" dirty="0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MS PGothic"/>
                <a:cs typeface="Arial"/>
              </a:rPr>
              <a:t>Ci </a:t>
            </a:r>
            <a:r>
              <a:rPr lang="en-US" dirty="0" err="1">
                <a:latin typeface="Arial"/>
                <a:ea typeface="MS PGothic"/>
                <a:cs typeface="Arial"/>
              </a:rPr>
              <a:t>accorgiamo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che</a:t>
            </a:r>
            <a:r>
              <a:rPr lang="en-US" dirty="0">
                <a:latin typeface="Arial"/>
                <a:ea typeface="MS PGothic"/>
                <a:cs typeface="Arial"/>
              </a:rPr>
              <a:t> ci </a:t>
            </a:r>
            <a:r>
              <a:rPr lang="en-US" dirty="0" err="1">
                <a:latin typeface="Arial"/>
                <a:ea typeface="MS PGothic"/>
                <a:cs typeface="Arial"/>
              </a:rPr>
              <a:t>sono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compressori</a:t>
            </a:r>
            <a:r>
              <a:rPr lang="en-US" dirty="0">
                <a:latin typeface="Arial"/>
                <a:ea typeface="MS PGothic"/>
                <a:cs typeface="Arial"/>
              </a:rPr>
              <a:t> di </a:t>
            </a:r>
            <a:r>
              <a:rPr lang="en-US" dirty="0" err="1">
                <a:latin typeface="Arial"/>
                <a:ea typeface="MS PGothic"/>
                <a:cs typeface="Arial"/>
              </a:rPr>
              <a:t>nuova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generazione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tipo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zstd</a:t>
            </a:r>
            <a:r>
              <a:rPr lang="en-US" dirty="0">
                <a:latin typeface="Arial"/>
                <a:ea typeface="MS PGothic"/>
                <a:cs typeface="Arial"/>
              </a:rPr>
              <a:t> -22. </a:t>
            </a:r>
            <a:endParaRPr lang="it-IT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MS PGothic"/>
                <a:cs typeface="Arial"/>
              </a:rPr>
              <a:t> </a:t>
            </a:r>
            <a:endParaRPr lang="it-IT" dirty="0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MS PGothic"/>
                <a:cs typeface="Arial"/>
              </a:rPr>
              <a:t>BWT: </a:t>
            </a:r>
            <a:r>
              <a:rPr lang="en-US" dirty="0" err="1">
                <a:latin typeface="Arial"/>
                <a:ea typeface="MS PGothic"/>
                <a:cs typeface="Arial"/>
              </a:rPr>
              <a:t>l’ordine</a:t>
            </a:r>
            <a:r>
              <a:rPr lang="en-US" dirty="0">
                <a:latin typeface="Arial"/>
                <a:ea typeface="MS PGothic"/>
                <a:cs typeface="Arial"/>
              </a:rPr>
              <a:t> con cui </a:t>
            </a:r>
            <a:r>
              <a:rPr lang="en-US" dirty="0" err="1">
                <a:latin typeface="Arial"/>
                <a:ea typeface="MS PGothic"/>
                <a:cs typeface="Arial"/>
              </a:rPr>
              <a:t>si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comprimono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i</a:t>
            </a:r>
            <a:r>
              <a:rPr lang="en-US" dirty="0">
                <a:latin typeface="Arial"/>
                <a:ea typeface="MS PGothic"/>
                <a:cs typeface="Arial"/>
              </a:rPr>
              <a:t> file </a:t>
            </a:r>
            <a:r>
              <a:rPr lang="en-US" dirty="0" err="1">
                <a:latin typeface="Arial"/>
                <a:ea typeface="MS PGothic"/>
                <a:cs typeface="Arial"/>
              </a:rPr>
              <a:t>conta</a:t>
            </a:r>
            <a:r>
              <a:rPr lang="en-US" dirty="0">
                <a:latin typeface="Arial"/>
                <a:ea typeface="MS PGothic"/>
                <a:cs typeface="Arial"/>
              </a:rPr>
              <a:t> molto, e </a:t>
            </a:r>
            <a:r>
              <a:rPr lang="en-US" dirty="0" err="1">
                <a:latin typeface="Arial"/>
                <a:ea typeface="MS PGothic"/>
                <a:cs typeface="Arial"/>
              </a:rPr>
              <a:t>vogliamo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arrivare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alla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linea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rossa</a:t>
            </a:r>
            <a:r>
              <a:rPr lang="en-US" dirty="0">
                <a:latin typeface="Arial"/>
                <a:ea typeface="MS PGothic"/>
                <a:cs typeface="Arial"/>
              </a:rPr>
              <a:t>, </a:t>
            </a:r>
            <a:r>
              <a:rPr lang="en-US" dirty="0" err="1">
                <a:latin typeface="Arial"/>
                <a:ea typeface="MS PGothic"/>
                <a:cs typeface="Arial"/>
              </a:rPr>
              <a:t>classicamente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considerata</a:t>
            </a:r>
            <a:r>
              <a:rPr lang="en-US" dirty="0">
                <a:latin typeface="Arial"/>
                <a:ea typeface="MS PGothic"/>
                <a:cs typeface="Arial"/>
              </a:rPr>
              <a:t> il </a:t>
            </a:r>
            <a:r>
              <a:rPr lang="en-US" dirty="0" err="1">
                <a:latin typeface="Arial"/>
                <a:ea typeface="MS PGothic"/>
                <a:cs typeface="Arial"/>
              </a:rPr>
              <a:t>limite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inferiore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della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compressione</a:t>
            </a:r>
            <a:r>
              <a:rPr lang="en-US" dirty="0">
                <a:latin typeface="Arial"/>
                <a:ea typeface="MS PGothic"/>
                <a:cs typeface="Arial"/>
              </a:rPr>
              <a:t> (ad </a:t>
            </a:r>
            <a:r>
              <a:rPr lang="en-US" dirty="0" err="1">
                <a:latin typeface="Arial"/>
                <a:ea typeface="MS PGothic"/>
                <a:cs typeface="Arial"/>
              </a:rPr>
              <a:t>oggi</a:t>
            </a:r>
            <a:r>
              <a:rPr lang="en-US" dirty="0">
                <a:latin typeface="Arial"/>
                <a:ea typeface="MS PGothic"/>
                <a:cs typeface="Arial"/>
              </a:rPr>
              <a:t> se ne </a:t>
            </a:r>
            <a:r>
              <a:rPr lang="en-US" dirty="0" err="1">
                <a:latin typeface="Arial"/>
                <a:ea typeface="MS PGothic"/>
                <a:cs typeface="Arial"/>
              </a:rPr>
              <a:t>sta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discutento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dato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che</a:t>
            </a:r>
            <a:r>
              <a:rPr lang="en-US" dirty="0">
                <a:latin typeface="Arial"/>
                <a:ea typeface="MS PGothic"/>
                <a:cs typeface="Arial"/>
              </a:rPr>
              <a:t> per </a:t>
            </a:r>
            <a:r>
              <a:rPr lang="en-US" dirty="0" err="1">
                <a:latin typeface="Arial"/>
                <a:ea typeface="MS PGothic"/>
                <a:cs typeface="Arial"/>
              </a:rPr>
              <a:t>i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testi</a:t>
            </a:r>
            <a:r>
              <a:rPr lang="en-US" dirty="0">
                <a:latin typeface="Arial"/>
                <a:ea typeface="MS PGothic"/>
                <a:cs typeface="Arial"/>
              </a:rPr>
              <a:t> molto </a:t>
            </a:r>
            <a:r>
              <a:rPr lang="en-US" dirty="0" err="1">
                <a:latin typeface="Arial"/>
                <a:ea typeface="MS PGothic"/>
                <a:cs typeface="Arial"/>
              </a:rPr>
              <a:t>ripetitivi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si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può</a:t>
            </a:r>
            <a:r>
              <a:rPr lang="en-US" dirty="0">
                <a:latin typeface="Arial"/>
                <a:ea typeface="MS PGothic"/>
                <a:cs typeface="Arial"/>
              </a:rPr>
              <a:t> fare di </a:t>
            </a:r>
            <a:r>
              <a:rPr lang="en-US" dirty="0" err="1">
                <a:latin typeface="Arial"/>
                <a:ea typeface="MS PGothic"/>
                <a:cs typeface="Arial"/>
              </a:rPr>
              <a:t>meglio</a:t>
            </a:r>
            <a:r>
              <a:rPr lang="en-US" dirty="0">
                <a:latin typeface="Arial"/>
                <a:ea typeface="MS PGothic"/>
                <a:cs typeface="Arial"/>
              </a:rPr>
              <a:t>, </a:t>
            </a:r>
            <a:r>
              <a:rPr lang="en-US" dirty="0" err="1">
                <a:latin typeface="Arial"/>
                <a:ea typeface="MS PGothic"/>
                <a:cs typeface="Arial"/>
              </a:rPr>
              <a:t>infatti</a:t>
            </a:r>
            <a:r>
              <a:rPr lang="en-US" dirty="0">
                <a:latin typeface="Arial"/>
                <a:ea typeface="MS PGothic"/>
                <a:cs typeface="Arial"/>
              </a:rPr>
              <a:t> lo </a:t>
            </a:r>
            <a:r>
              <a:rPr lang="en-US" dirty="0" err="1">
                <a:latin typeface="Arial"/>
                <a:ea typeface="MS PGothic"/>
                <a:cs typeface="Arial"/>
              </a:rPr>
              <a:t>vediamo</a:t>
            </a:r>
            <a:r>
              <a:rPr lang="en-US" dirty="0">
                <a:latin typeface="Arial"/>
                <a:ea typeface="MS PGothic"/>
                <a:cs typeface="Arial"/>
              </a:rPr>
              <a:t> in </a:t>
            </a:r>
            <a:r>
              <a:rPr lang="en-US" dirty="0" err="1">
                <a:latin typeface="Arial"/>
                <a:ea typeface="MS PGothic"/>
                <a:cs typeface="Arial"/>
              </a:rPr>
              <a:t>questo</a:t>
            </a:r>
            <a:r>
              <a:rPr lang="en-US" dirty="0">
                <a:latin typeface="Arial"/>
                <a:ea typeface="MS PGothic"/>
                <a:cs typeface="Arial"/>
              </a:rPr>
              <a:t> plot)</a:t>
            </a:r>
            <a:endParaRPr lang="it-IT" dirty="0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MS PGothic"/>
                <a:cs typeface="Arial"/>
              </a:rPr>
              <a:t> </a:t>
            </a:r>
            <a:endParaRPr lang="it-IT" dirty="0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Arial"/>
                <a:ea typeface="MS PGothic"/>
                <a:cs typeface="Arial"/>
              </a:rPr>
              <a:t>Punti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blu</a:t>
            </a:r>
            <a:r>
              <a:rPr lang="en-US" dirty="0">
                <a:latin typeface="Arial"/>
                <a:ea typeface="MS PGothic"/>
                <a:cs typeface="Arial"/>
              </a:rPr>
              <a:t>:</a:t>
            </a:r>
            <a:endParaRPr lang="it-IT" dirty="0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MS PGothic"/>
                <a:cs typeface="Arial"/>
              </a:rPr>
              <a:t>Soluzioni in </a:t>
            </a:r>
            <a:r>
              <a:rPr lang="en-US" dirty="0" err="1">
                <a:latin typeface="Arial"/>
                <a:ea typeface="MS PGothic"/>
                <a:cs typeface="Arial"/>
              </a:rPr>
              <a:t>letteratura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che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però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hanno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bisogno</a:t>
            </a:r>
            <a:r>
              <a:rPr lang="en-US" dirty="0">
                <a:latin typeface="Arial"/>
                <a:ea typeface="MS PGothic"/>
                <a:cs typeface="Arial"/>
              </a:rPr>
              <a:t> di </a:t>
            </a:r>
            <a:r>
              <a:rPr lang="en-US" dirty="0" err="1">
                <a:latin typeface="Arial"/>
                <a:ea typeface="MS PGothic"/>
                <a:cs typeface="Arial"/>
              </a:rPr>
              <a:t>molte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informazioni</a:t>
            </a:r>
            <a:r>
              <a:rPr lang="en-US" dirty="0">
                <a:latin typeface="Arial"/>
                <a:ea typeface="MS PGothic"/>
                <a:cs typeface="Arial"/>
              </a:rPr>
              <a:t> sui file non sempre </a:t>
            </a:r>
            <a:r>
              <a:rPr lang="en-US" dirty="0" err="1">
                <a:latin typeface="Arial"/>
                <a:ea typeface="MS PGothic"/>
                <a:cs typeface="Arial"/>
              </a:rPr>
              <a:t>disponibili</a:t>
            </a:r>
            <a:r>
              <a:rPr lang="en-US" dirty="0">
                <a:latin typeface="Arial"/>
                <a:ea typeface="MS PGothic"/>
                <a:cs typeface="Arial"/>
              </a:rPr>
              <a:t> (</a:t>
            </a:r>
            <a:r>
              <a:rPr lang="en-US" dirty="0" err="1">
                <a:latin typeface="Arial"/>
                <a:ea typeface="MS PGothic"/>
                <a:cs typeface="Arial"/>
              </a:rPr>
              <a:t>storia</a:t>
            </a:r>
            <a:r>
              <a:rPr lang="en-US" dirty="0">
                <a:latin typeface="Arial"/>
                <a:ea typeface="MS PGothic"/>
                <a:cs typeface="Arial"/>
              </a:rPr>
              <a:t>, filename, </a:t>
            </a:r>
            <a:r>
              <a:rPr lang="en-US" dirty="0" err="1">
                <a:latin typeface="Arial"/>
                <a:ea typeface="MS PGothic"/>
                <a:cs typeface="Arial"/>
              </a:rPr>
              <a:t>etc</a:t>
            </a:r>
            <a:r>
              <a:rPr lang="en-US" dirty="0">
                <a:latin typeface="Arial"/>
                <a:ea typeface="MS PGothic"/>
                <a:cs typeface="Arial"/>
              </a:rPr>
              <a:t>…)</a:t>
            </a:r>
            <a:endParaRPr lang="it-IT" dirty="0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/>
                <a:ea typeface="MS PGothic"/>
                <a:cs typeface="Arial"/>
              </a:rPr>
              <a:t> </a:t>
            </a:r>
            <a:endParaRPr lang="it-IT" dirty="0">
              <a:latin typeface="Arial"/>
              <a:ea typeface="MS PGothic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Arial"/>
                <a:ea typeface="MS PGothic"/>
                <a:cs typeface="Arial"/>
              </a:rPr>
              <a:t>Infine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punti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arruzzi</a:t>
            </a:r>
            <a:r>
              <a:rPr lang="en-US" dirty="0">
                <a:latin typeface="Arial"/>
                <a:ea typeface="MS PGothic"/>
                <a:cs typeface="Arial"/>
              </a:rPr>
              <a:t>:</a:t>
            </a:r>
            <a:endParaRPr lang="it-IT" dirty="0">
              <a:latin typeface="Arial"/>
              <a:ea typeface="MS PGothic"/>
              <a:cs typeface="Arial"/>
            </a:endParaRPr>
          </a:p>
          <a:p>
            <a:r>
              <a:rPr lang="en-US" dirty="0" err="1">
                <a:latin typeface="Arial"/>
                <a:ea typeface="MS PGothic"/>
                <a:cs typeface="Arial"/>
              </a:rPr>
              <a:t>nostre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soluzioni</a:t>
            </a:r>
            <a:r>
              <a:rPr lang="en-US" dirty="0">
                <a:latin typeface="Arial"/>
                <a:ea typeface="MS PGothic"/>
                <a:cs typeface="Arial"/>
              </a:rPr>
              <a:t> data-aware, </a:t>
            </a:r>
            <a:r>
              <a:rPr lang="en-US" dirty="0" err="1">
                <a:latin typeface="Arial"/>
                <a:ea typeface="MS PGothic"/>
                <a:cs typeface="Arial"/>
              </a:rPr>
              <a:t>ingegnerizzate</a:t>
            </a:r>
            <a:r>
              <a:rPr lang="en-US" dirty="0">
                <a:latin typeface="Arial"/>
                <a:ea typeface="MS PGothic"/>
                <a:cs typeface="Arial"/>
              </a:rPr>
              <a:t> per </a:t>
            </a:r>
            <a:r>
              <a:rPr lang="en-US" dirty="0" err="1">
                <a:latin typeface="Arial"/>
                <a:ea typeface="MS PGothic"/>
                <a:cs typeface="Arial"/>
              </a:rPr>
              <a:t>questo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problema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che</a:t>
            </a:r>
            <a:r>
              <a:rPr lang="en-US" dirty="0">
                <a:latin typeface="Arial"/>
                <a:ea typeface="MS PGothic"/>
                <a:cs typeface="Arial"/>
              </a:rPr>
              <a:t> non </a:t>
            </a:r>
            <a:r>
              <a:rPr lang="en-US" dirty="0" err="1">
                <a:latin typeface="Arial"/>
                <a:ea typeface="MS PGothic"/>
                <a:cs typeface="Arial"/>
              </a:rPr>
              <a:t>hanno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bisogno</a:t>
            </a:r>
            <a:r>
              <a:rPr lang="en-US" dirty="0">
                <a:latin typeface="Arial"/>
                <a:ea typeface="MS PGothic"/>
                <a:cs typeface="Arial"/>
              </a:rPr>
              <a:t> di </a:t>
            </a:r>
            <a:r>
              <a:rPr lang="en-US" dirty="0" err="1">
                <a:latin typeface="Arial"/>
                <a:ea typeface="MS PGothic"/>
                <a:cs typeface="Arial"/>
              </a:rPr>
              <a:t>nessuna</a:t>
            </a:r>
            <a:r>
              <a:rPr lang="en-US" dirty="0">
                <a:latin typeface="Arial"/>
                <a:ea typeface="MS PGothic"/>
                <a:cs typeface="Arial"/>
              </a:rPr>
              <a:t> </a:t>
            </a:r>
            <a:r>
              <a:rPr lang="en-US" dirty="0" err="1">
                <a:latin typeface="Arial"/>
                <a:ea typeface="MS PGothic"/>
                <a:cs typeface="Arial"/>
              </a:rPr>
              <a:t>informazione</a:t>
            </a:r>
            <a:r>
              <a:rPr lang="en-US" dirty="0">
                <a:latin typeface="Arial"/>
                <a:ea typeface="MS PGothic"/>
                <a:cs typeface="Arial"/>
              </a:rPr>
              <a:t> sui file, </a:t>
            </a:r>
            <a:r>
              <a:rPr lang="en-US" dirty="0" err="1">
                <a:latin typeface="Arial"/>
                <a:ea typeface="MS PGothic"/>
                <a:cs typeface="Arial"/>
              </a:rPr>
              <a:t>raggiungono</a:t>
            </a:r>
            <a:r>
              <a:rPr lang="en-US" dirty="0">
                <a:latin typeface="Arial"/>
                <a:ea typeface="MS PGothic"/>
                <a:cs typeface="Arial"/>
              </a:rPr>
              <a:t> il </a:t>
            </a:r>
            <a:r>
              <a:rPr lang="en-US" dirty="0" err="1">
                <a:latin typeface="Arial"/>
                <a:ea typeface="MS PGothic"/>
                <a:cs typeface="Arial"/>
              </a:rPr>
              <a:t>miglior</a:t>
            </a:r>
            <a:r>
              <a:rPr lang="en-US" dirty="0">
                <a:latin typeface="Arial"/>
                <a:ea typeface="MS PGothic"/>
                <a:cs typeface="Arial"/>
              </a:rPr>
              <a:t> compression ratio</a:t>
            </a:r>
            <a:endParaRPr lang="it-IT" dirty="0">
              <a:latin typeface="Arial"/>
              <a:ea typeface="MS PGothic"/>
              <a:cs typeface="Arial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2C7AB-88EC-494C-9E8B-8D8B71BD1FFF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851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atin typeface="Arial"/>
                <a:ea typeface="MS PGothic"/>
                <a:cs typeface="Arial"/>
              </a:rPr>
              <a:t>Per le soluzioni che comprimono a blocchi (quindi tutte tranne i </a:t>
            </a:r>
            <a:r>
              <a:rPr lang="it-IT" dirty="0" err="1">
                <a:latin typeface="Arial"/>
                <a:ea typeface="MS PGothic"/>
                <a:cs typeface="Arial"/>
              </a:rPr>
              <a:t>csa</a:t>
            </a:r>
            <a:r>
              <a:rPr lang="it-IT">
                <a:latin typeface="Arial"/>
                <a:ea typeface="MS PGothic"/>
                <a:cs typeface="Arial"/>
              </a:rPr>
              <a:t>) considero il tempo per decomprimere un intero blocco da 4/16MiB. </a:t>
            </a:r>
            <a:endParaRPr lang="it-IT" dirty="0">
              <a:latin typeface="Arial"/>
              <a:ea typeface="MS PGothic"/>
              <a:cs typeface="Arial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2C7AB-88EC-494C-9E8B-8D8B71BD1FFF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01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84B89-C9CF-40DD-AE23-159FAF3684A3}" type="slidenum">
              <a:rPr lang="it-IT"/>
              <a:pPr/>
              <a:t>12</a:t>
            </a:fld>
            <a:endParaRPr lang="it-IT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92188"/>
            <a:ext cx="4525963" cy="3395662"/>
          </a:xfrm>
          <a:solidFill>
            <a:srgbClr val="FFFFFF"/>
          </a:solidFill>
          <a:ln/>
        </p:spPr>
      </p:sp>
      <p:sp>
        <p:nvSpPr>
          <p:cNvPr id="1191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28700" y="4714721"/>
            <a:ext cx="4691692" cy="3770850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4908F2AA-4AA4-A348-896D-F7FB2244056B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B51700-DFB9-CC4F-AC52-08B88170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796A7-6298-8B42-BDA3-0B8C4361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D32BC4-C06B-634A-8E53-D73C13EB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05D-8790-9F46-B4EE-C411CE0A9E3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63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56272-E3D3-E841-B081-53217FA2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170C0-6334-D444-A0B4-8A2783AF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7A91-B19B-F34F-A7D3-141E5DDB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6CD2-F73A-D146-BA3A-96A107C0EEBD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4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696A9-C4E6-874F-A81D-C5E0EBBD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9631A-C4BB-9D49-80AD-A913F066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D1064-9860-604C-982C-B21CC2E1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E13C-F043-C24B-A13C-9C7C78FD8DA6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46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C70D4-9670-7340-9184-AFD3085D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02BD4-3B0B-344E-8DA2-DAC3DC57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B58B1-A8FE-4F44-B562-9CDE9154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26D9-B922-4242-ADE8-96C02B8158F1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7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A8BFA4F7-9DD1-2243-ABC0-FE6F78970D55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79433C-D2B4-7240-854D-A3243155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918BB3-8D1C-5C47-BF92-21652A6E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9B225D-EC22-8446-80C0-1402EC8A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2463-F6BA-CB4F-9547-C3668BB8C8F6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57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331BB5-36F3-314D-9C82-B7E450F1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01BDD8-4752-114D-890E-242DBB84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B2F894-1C9E-6D45-A6F8-A53EBA55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72CB-8605-E94C-8819-FD484CD2788F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95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53379A82-9844-4E4D-82EE-1E000AACAFF1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1DC8DF6-326B-A742-B371-353F522D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78490F1-959F-6B41-A629-EF4283EF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FDCE330-F440-AA47-990E-C2544C9B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24DB-98F7-404C-99DB-E2975F6CBFB3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92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40D84C-CE34-1C4A-8663-5A30986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1A123F-37F2-0B41-9B0D-655B0AF9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F27814-D07B-B649-B774-AEDD686F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CD75-12A5-AB41-BF45-93396E4A7368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42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4F1D63-2D24-214F-8462-0906F52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ED6C89-C40D-9147-838D-39DED3FA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100A21-DC39-724F-9C5A-5BAE12CD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0EBD-FF02-124C-990E-E7DD6FA77753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25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985EC9DD-9402-1440-B412-EACD245232B5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0A80633-F6B2-1449-8193-5CCB9A18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DEEFD4-6F7D-9F4F-A9C9-98B3EA53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63DF03-5951-9D4E-88A5-3FFF7C08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8A5E-2462-A844-AC3A-630356626C17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71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3FBD89-239A-3746-BA9F-4BB68798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D74558-90B1-2B40-9318-143607C7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7FAEC9-4D3B-744B-A6BE-B2BD336A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1B80-999A-764E-9AFE-597E013FB8B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818B72-3528-B340-ABD2-0E3CCCB38CF5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D13DA-79BF-144F-84AB-D40DD584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en-US"/>
              <a:t>Fare clic per modificare lo stile del titolo</a:t>
            </a:r>
            <a:endParaRPr lang="en-US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797C2EF-AA82-FA45-BD16-10D9C0CEF9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5BD20-8FBD-614F-88F1-7228C5F04A2F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32517-13F5-9D49-92D1-2C0DCA6F5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Lucida Sans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21FBF-A8B6-4145-A284-E10BE0398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Lucida Sans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74B67-DB7F-524C-93FE-E713ADC50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  <a:latin typeface="Lucida Sans" panose="020B06020305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4179D3-9413-1747-93E8-54237A06DDF9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07" r:id="rId2"/>
    <p:sldLayoutId id="2147484615" r:id="rId3"/>
    <p:sldLayoutId id="2147484608" r:id="rId4"/>
    <p:sldLayoutId id="2147484616" r:id="rId5"/>
    <p:sldLayoutId id="2147484609" r:id="rId6"/>
    <p:sldLayoutId id="2147484610" r:id="rId7"/>
    <p:sldLayoutId id="2147484617" r:id="rId8"/>
    <p:sldLayoutId id="2147484611" r:id="rId9"/>
    <p:sldLayoutId id="2147484612" r:id="rId10"/>
    <p:sldLayoutId id="214748461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AFA7B2-71CD-864E-9A44-8FE8A29B9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88" y="1428833"/>
            <a:ext cx="7778750" cy="16256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b="1" cap="none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Large-scale </a:t>
            </a:r>
            <a:r>
              <a:rPr lang="en-US" sz="4000" b="1" cap="none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compression</a:t>
            </a:r>
            <a:r>
              <a:rPr lang="it-IT" sz="4000" b="1" cap="none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br>
              <a:rPr lang="it-IT" sz="4000" b="1" cap="non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it-IT" sz="4000" b="1" cap="none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software source code </a:t>
            </a:r>
            <a:br>
              <a:rPr lang="it-IT" sz="4000" b="1" cap="none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it-IT" altLang="en-US" sz="1600" b="1" cap="none">
              <a:solidFill>
                <a:schemeClr val="bg1">
                  <a:lumMod val="50000"/>
                </a:schemeClr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362" name="Sottotitolo 2">
            <a:extLst>
              <a:ext uri="{FF2B5EF4-FFF2-40B4-BE49-F238E27FC236}">
                <a16:creationId xmlns:a16="http://schemas.microsoft.com/office/drawing/2014/main" id="{F559C0FC-BA12-6F4C-AD94-C2563E72C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628" y="3631726"/>
            <a:ext cx="8108483" cy="1468437"/>
          </a:xfrm>
        </p:spPr>
        <p:txBody>
          <a:bodyPr/>
          <a:lstStyle/>
          <a:p>
            <a:pPr eaLnBrk="1" hangingPunct="1"/>
            <a:r>
              <a:rPr lang="it-IT" altLang="en-US" sz="2000" dirty="0">
                <a:solidFill>
                  <a:srgbClr val="40404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A. Boffa</a:t>
            </a:r>
            <a:r>
              <a:rPr lang="it-IT" altLang="en-US" sz="2000" dirty="0">
                <a:solidFill>
                  <a:srgbClr val="404040"/>
                </a:solidFill>
                <a:latin typeface="Helvetica Neue"/>
                <a:ea typeface="MS PGothic"/>
              </a:rPr>
              <a:t>, </a:t>
            </a:r>
            <a:r>
              <a:rPr lang="it-IT" altLang="en-US" sz="2000" dirty="0">
                <a:solidFill>
                  <a:srgbClr val="40404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P. Ferragina </a:t>
            </a:r>
          </a:p>
          <a:p>
            <a:pPr eaLnBrk="1" hangingPunct="1"/>
            <a:r>
              <a:rPr lang="it-IT" altLang="en-US" sz="1800" dirty="0">
                <a:solidFill>
                  <a:srgbClr val="40404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it-IT" altLang="en-US" sz="1800" i="1" dirty="0">
                <a:solidFill>
                  <a:srgbClr val="40404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joint </a:t>
            </a:r>
            <a:r>
              <a:rPr lang="it-IT" altLang="en-US" sz="1800" i="1" dirty="0" err="1">
                <a:solidFill>
                  <a:srgbClr val="40404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also</a:t>
            </a:r>
            <a:r>
              <a:rPr lang="it-IT" altLang="en-US" sz="1800" i="1" dirty="0">
                <a:solidFill>
                  <a:srgbClr val="40404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with</a:t>
            </a:r>
            <a:r>
              <a:rPr lang="it-IT" altLang="en-US" sz="1800" dirty="0">
                <a:solidFill>
                  <a:srgbClr val="40404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A. Guerra, G. Manzini, G. Vinciguerra)</a:t>
            </a:r>
          </a:p>
          <a:p>
            <a:pPr eaLnBrk="1" hangingPunct="1">
              <a:spcBef>
                <a:spcPts val="1800"/>
              </a:spcBef>
            </a:pPr>
            <a:r>
              <a:rPr lang="it-IT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it-IT" altLang="en-US" sz="20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it-IT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lab: Advanced </a:t>
            </a:r>
            <a:r>
              <a:rPr lang="it-IT" altLang="en-US" sz="2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Algorithms</a:t>
            </a:r>
            <a:r>
              <a:rPr lang="it-IT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and Applications </a:t>
            </a:r>
          </a:p>
          <a:p>
            <a:pPr eaLnBrk="1" hangingPunct="1">
              <a:spcBef>
                <a:spcPts val="0"/>
              </a:spcBef>
            </a:pPr>
            <a:r>
              <a:rPr lang="it-IT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Dipartimento di Informatica</a:t>
            </a:r>
            <a:br>
              <a:rPr lang="it-IT" altLang="en-US" sz="20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it-IT" altLang="en-US" i="1" dirty="0">
              <a:solidFill>
                <a:schemeClr val="tx1">
                  <a:lumMod val="50000"/>
                  <a:lumOff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5363" name="Immagine 9" descr="cherubino_black144.gif">
            <a:extLst>
              <a:ext uri="{FF2B5EF4-FFF2-40B4-BE49-F238E27FC236}">
                <a16:creationId xmlns:a16="http://schemas.microsoft.com/office/drawing/2014/main" id="{28815849-96FE-D64F-A268-E06332255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5913438"/>
            <a:ext cx="812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magine 11" descr="nome_black288.gif">
            <a:extLst>
              <a:ext uri="{FF2B5EF4-FFF2-40B4-BE49-F238E27FC236}">
                <a16:creationId xmlns:a16="http://schemas.microsoft.com/office/drawing/2014/main" id="{9386D463-C592-1D49-B253-808BCC216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54750"/>
            <a:ext cx="2095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69E2650-D190-6227-C669-1F245D8FA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6" t="10759" b="67772"/>
          <a:stretch/>
        </p:blipFill>
        <p:spPr>
          <a:xfrm>
            <a:off x="2846521" y="4874936"/>
            <a:ext cx="3075146" cy="18813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03217F-CCEB-11AF-0985-0CAFBEB52E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6" t="33069" b="51636"/>
          <a:stretch/>
        </p:blipFill>
        <p:spPr>
          <a:xfrm>
            <a:off x="4872093" y="5097924"/>
            <a:ext cx="3641286" cy="158706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2C8E8CD-D54B-803F-75A0-71099A2B8BC9}"/>
              </a:ext>
            </a:extLst>
          </p:cNvPr>
          <p:cNvSpPr txBox="1">
            <a:spLocks noChangeArrowheads="1"/>
          </p:cNvSpPr>
          <p:nvPr/>
        </p:nvSpPr>
        <p:spPr>
          <a:xfrm>
            <a:off x="541421" y="572406"/>
            <a:ext cx="7971958" cy="957262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 err="1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BackUp</a:t>
            </a:r>
            <a:r>
              <a:rPr lang="en-GB" sz="36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scenario: Python files ≅ 25Gb 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09C2550D-5535-9815-2DC5-039C383EA84C}"/>
              </a:ext>
            </a:extLst>
          </p:cNvPr>
          <p:cNvSpPr/>
          <p:nvPr/>
        </p:nvSpPr>
        <p:spPr>
          <a:xfrm>
            <a:off x="62605" y="4888576"/>
            <a:ext cx="2703900" cy="1403989"/>
          </a:xfrm>
          <a:prstGeom prst="roundRect">
            <a:avLst/>
          </a:prstGeom>
          <a:solidFill>
            <a:srgbClr val="00B050"/>
          </a:solidFill>
          <a:ln w="26424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600"/>
              </a:spcBef>
            </a:pP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On C files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we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get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about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6% vs 27%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 ratio of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gzip</a:t>
            </a:r>
            <a:endParaRPr lang="it-IT" dirty="0"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A469E24-32FB-9F69-6BD9-BB41B5753FAA}"/>
              </a:ext>
            </a:extLst>
          </p:cNvPr>
          <p:cNvSpPr/>
          <p:nvPr/>
        </p:nvSpPr>
        <p:spPr>
          <a:xfrm>
            <a:off x="3678621" y="6391675"/>
            <a:ext cx="609600" cy="135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8C61A8D-688C-0E10-EAE5-0A2C0CFD5198}"/>
              </a:ext>
            </a:extLst>
          </p:cNvPr>
          <p:cNvSpPr/>
          <p:nvPr/>
        </p:nvSpPr>
        <p:spPr>
          <a:xfrm>
            <a:off x="3363311" y="4999448"/>
            <a:ext cx="609600" cy="135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7D130F9-4EE8-2578-FD4A-84E3E2391EB6}"/>
              </a:ext>
            </a:extLst>
          </p:cNvPr>
          <p:cNvSpPr/>
          <p:nvPr/>
        </p:nvSpPr>
        <p:spPr>
          <a:xfrm>
            <a:off x="2846521" y="5067072"/>
            <a:ext cx="5666858" cy="1689214"/>
          </a:xfrm>
          <a:prstGeom prst="rect">
            <a:avLst/>
          </a:prstGeom>
          <a:noFill/>
          <a:ln w="28575">
            <a:solidFill>
              <a:srgbClr val="0C5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E0457F-B6EE-B9AD-B3F3-9BD11DF322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1774"/>
          <a:stretch/>
        </p:blipFill>
        <p:spPr>
          <a:xfrm>
            <a:off x="79561" y="1383526"/>
            <a:ext cx="8850147" cy="3429153"/>
          </a:xfrm>
          <a:prstGeom prst="rect">
            <a:avLst/>
          </a:prstGeom>
          <a:ln>
            <a:noFill/>
          </a:ln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41F74C2C-BFC2-F8DF-CFDE-FFBF78A85CD9}"/>
              </a:ext>
            </a:extLst>
          </p:cNvPr>
          <p:cNvSpPr/>
          <p:nvPr/>
        </p:nvSpPr>
        <p:spPr>
          <a:xfrm rot="18635116">
            <a:off x="272909" y="1599694"/>
            <a:ext cx="1043584" cy="491163"/>
          </a:xfrm>
          <a:prstGeom prst="ellipse">
            <a:avLst/>
          </a:prstGeom>
          <a:solidFill>
            <a:schemeClr val="accent1">
              <a:alpha val="2615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D269472-B141-5D11-B156-5124E5B331F0}"/>
              </a:ext>
            </a:extLst>
          </p:cNvPr>
          <p:cNvSpPr/>
          <p:nvPr/>
        </p:nvSpPr>
        <p:spPr>
          <a:xfrm rot="17543269">
            <a:off x="2154889" y="2202486"/>
            <a:ext cx="2304269" cy="491163"/>
          </a:xfrm>
          <a:prstGeom prst="ellipse">
            <a:avLst/>
          </a:prstGeom>
          <a:solidFill>
            <a:srgbClr val="FFC000">
              <a:alpha val="26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7FD3997-84B3-B285-6A65-43FAD6740AB0}"/>
              </a:ext>
            </a:extLst>
          </p:cNvPr>
          <p:cNvSpPr/>
          <p:nvPr/>
        </p:nvSpPr>
        <p:spPr>
          <a:xfrm rot="20899541">
            <a:off x="2101789" y="3903272"/>
            <a:ext cx="981806" cy="491163"/>
          </a:xfrm>
          <a:prstGeom prst="ellipse">
            <a:avLst/>
          </a:prstGeom>
          <a:solidFill>
            <a:srgbClr val="00B0F0">
              <a:alpha val="26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C82C599E-396E-14BB-C453-3EAFC5A936CC}"/>
              </a:ext>
            </a:extLst>
          </p:cNvPr>
          <p:cNvSpPr/>
          <p:nvPr/>
        </p:nvSpPr>
        <p:spPr>
          <a:xfrm rot="20899541">
            <a:off x="3796826" y="3601140"/>
            <a:ext cx="638651" cy="491163"/>
          </a:xfrm>
          <a:prstGeom prst="ellipse">
            <a:avLst/>
          </a:prstGeom>
          <a:solidFill>
            <a:srgbClr val="002060">
              <a:alpha val="26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67F27E88-8221-67AA-530F-4E8A9B731849}"/>
              </a:ext>
            </a:extLst>
          </p:cNvPr>
          <p:cNvSpPr/>
          <p:nvPr/>
        </p:nvSpPr>
        <p:spPr>
          <a:xfrm rot="20899541">
            <a:off x="2676184" y="4200733"/>
            <a:ext cx="638651" cy="311042"/>
          </a:xfrm>
          <a:prstGeom prst="ellipse">
            <a:avLst/>
          </a:prstGeom>
          <a:solidFill>
            <a:srgbClr val="002060">
              <a:alpha val="26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968AC1A-3C92-A15D-A204-215697100A0B}"/>
              </a:ext>
            </a:extLst>
          </p:cNvPr>
          <p:cNvSpPr/>
          <p:nvPr/>
        </p:nvSpPr>
        <p:spPr>
          <a:xfrm rot="20899541">
            <a:off x="1701797" y="4058041"/>
            <a:ext cx="387720" cy="491163"/>
          </a:xfrm>
          <a:prstGeom prst="ellipse">
            <a:avLst/>
          </a:prstGeom>
          <a:solidFill>
            <a:srgbClr val="FFFF00">
              <a:alpha val="26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9E97C81-654B-9614-A9AF-9977764CA2FC}"/>
              </a:ext>
            </a:extLst>
          </p:cNvPr>
          <p:cNvSpPr/>
          <p:nvPr/>
        </p:nvSpPr>
        <p:spPr>
          <a:xfrm rot="20899541">
            <a:off x="8279263" y="3977399"/>
            <a:ext cx="654492" cy="491163"/>
          </a:xfrm>
          <a:prstGeom prst="ellipse">
            <a:avLst/>
          </a:prstGeom>
          <a:solidFill>
            <a:srgbClr val="FFFF00">
              <a:alpha val="26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36AC47A-916A-B6C6-C810-F0A744C544F6}"/>
              </a:ext>
            </a:extLst>
          </p:cNvPr>
          <p:cNvSpPr/>
          <p:nvPr/>
        </p:nvSpPr>
        <p:spPr>
          <a:xfrm rot="20899541">
            <a:off x="7029951" y="3619242"/>
            <a:ext cx="638651" cy="491163"/>
          </a:xfrm>
          <a:prstGeom prst="ellipse">
            <a:avLst/>
          </a:prstGeom>
          <a:solidFill>
            <a:srgbClr val="002060">
              <a:alpha val="26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2FBFDD70-9CF6-C90C-10DA-D2DA92241A41}"/>
              </a:ext>
            </a:extLst>
          </p:cNvPr>
          <p:cNvSpPr/>
          <p:nvPr/>
        </p:nvSpPr>
        <p:spPr>
          <a:xfrm>
            <a:off x="2846521" y="5097924"/>
            <a:ext cx="1632044" cy="43597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970E8C5-EFB3-0129-7325-3F1A8353C6BA}"/>
              </a:ext>
            </a:extLst>
          </p:cNvPr>
          <p:cNvSpPr/>
          <p:nvPr/>
        </p:nvSpPr>
        <p:spPr>
          <a:xfrm>
            <a:off x="2888081" y="5679819"/>
            <a:ext cx="1873104" cy="51023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9F61632-E981-4F22-D494-66F40145A207}"/>
              </a:ext>
            </a:extLst>
          </p:cNvPr>
          <p:cNvSpPr/>
          <p:nvPr/>
        </p:nvSpPr>
        <p:spPr>
          <a:xfrm>
            <a:off x="2888081" y="6292566"/>
            <a:ext cx="1873104" cy="435977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F113CE3-DFDC-D1F8-C936-85DE8A80200E}"/>
              </a:ext>
            </a:extLst>
          </p:cNvPr>
          <p:cNvSpPr/>
          <p:nvPr/>
        </p:nvSpPr>
        <p:spPr>
          <a:xfrm>
            <a:off x="4905859" y="6070802"/>
            <a:ext cx="3607519" cy="61418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7 26">
            <a:extLst>
              <a:ext uri="{FF2B5EF4-FFF2-40B4-BE49-F238E27FC236}">
                <a16:creationId xmlns:a16="http://schemas.microsoft.com/office/drawing/2014/main" id="{1AF07C84-90FF-B87F-37C3-9B24C8416B24}"/>
              </a:ext>
            </a:extLst>
          </p:cNvPr>
          <p:cNvCxnSpPr>
            <a:stCxn id="16" idx="7"/>
            <a:endCxn id="20" idx="1"/>
          </p:cNvCxnSpPr>
          <p:nvPr/>
        </p:nvCxnSpPr>
        <p:spPr>
          <a:xfrm rot="16200000" flipH="1">
            <a:off x="5642835" y="2290276"/>
            <a:ext cx="109482" cy="2790872"/>
          </a:xfrm>
          <a:prstGeom prst="curvedConnector3">
            <a:avLst>
              <a:gd name="adj1" fmla="val -236049"/>
            </a:avLst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7 27">
            <a:extLst>
              <a:ext uri="{FF2B5EF4-FFF2-40B4-BE49-F238E27FC236}">
                <a16:creationId xmlns:a16="http://schemas.microsoft.com/office/drawing/2014/main" id="{97BD9F6D-9E0E-B153-6552-A3BF0BDDF6EB}"/>
              </a:ext>
            </a:extLst>
          </p:cNvPr>
          <p:cNvCxnSpPr>
            <a:cxnSpLocks/>
            <a:endCxn id="19" idx="0"/>
          </p:cNvCxnSpPr>
          <p:nvPr/>
        </p:nvCxnSpPr>
        <p:spPr>
          <a:xfrm flipV="1">
            <a:off x="1970313" y="3982479"/>
            <a:ext cx="6586503" cy="133607"/>
          </a:xfrm>
          <a:prstGeom prst="curvedConnector4">
            <a:avLst>
              <a:gd name="adj1" fmla="val -2801"/>
              <a:gd name="adj2" fmla="val 668948"/>
            </a:avLst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8D77E7-49C1-2801-A3EB-B8E2520704B2}"/>
              </a:ext>
            </a:extLst>
          </p:cNvPr>
          <p:cNvSpPr txBox="1"/>
          <p:nvPr/>
        </p:nvSpPr>
        <p:spPr>
          <a:xfrm>
            <a:off x="4032246" y="4479653"/>
            <a:ext cx="3770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150</a:t>
            </a:r>
            <a:endParaRPr lang="it-IT" sz="1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F17A3D-5643-3881-8112-D19434580BE9}"/>
              </a:ext>
            </a:extLst>
          </p:cNvPr>
          <p:cNvSpPr txBox="1"/>
          <p:nvPr/>
        </p:nvSpPr>
        <p:spPr>
          <a:xfrm>
            <a:off x="8599653" y="4516267"/>
            <a:ext cx="3770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450</a:t>
            </a:r>
            <a:endParaRPr lang="it-IT" sz="12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2BB0068-F17A-4AB9-6574-BEECE453F368}"/>
              </a:ext>
            </a:extLst>
          </p:cNvPr>
          <p:cNvSpPr/>
          <p:nvPr/>
        </p:nvSpPr>
        <p:spPr>
          <a:xfrm>
            <a:off x="4758724" y="1287223"/>
            <a:ext cx="4303254" cy="3526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61D383A-556D-5AA9-0EDC-157C1DD6DEA0}"/>
              </a:ext>
            </a:extLst>
          </p:cNvPr>
          <p:cNvSpPr txBox="1"/>
          <p:nvPr/>
        </p:nvSpPr>
        <p:spPr>
          <a:xfrm>
            <a:off x="5256017" y="5689685"/>
            <a:ext cx="20072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000" dirty="0"/>
              <a:t>simhash_graph+zstd-22       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B1275E7-C651-37DC-29B7-1DBEB56D70C3}"/>
              </a:ext>
            </a:extLst>
          </p:cNvPr>
          <p:cNvSpPr/>
          <p:nvPr/>
        </p:nvSpPr>
        <p:spPr>
          <a:xfrm>
            <a:off x="4905859" y="5142818"/>
            <a:ext cx="2658722" cy="801666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BB91DBD1-07DF-CDCF-6E28-3D7D472EFE30}"/>
              </a:ext>
            </a:extLst>
          </p:cNvPr>
          <p:cNvSpPr/>
          <p:nvPr/>
        </p:nvSpPr>
        <p:spPr>
          <a:xfrm>
            <a:off x="4385277" y="1372781"/>
            <a:ext cx="4676701" cy="1773311"/>
          </a:xfrm>
          <a:prstGeom prst="roundRect">
            <a:avLst/>
          </a:prstGeom>
          <a:solidFill>
            <a:srgbClr val="00B050"/>
          </a:solidFill>
          <a:ln w="26424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600"/>
              </a:spcBef>
            </a:pP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For random access,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even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with 4 MB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blocks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HYBRID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very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robust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by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loosing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only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about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1% in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compression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ratio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wrt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Backup scenario</a:t>
            </a:r>
          </a:p>
        </p:txBody>
      </p:sp>
    </p:spTree>
    <p:extLst>
      <p:ext uri="{BB962C8B-B14F-4D97-AF65-F5344CB8AC3E}">
        <p14:creationId xmlns:p14="http://schemas.microsoft.com/office/powerpoint/2010/main" val="204560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5" grpId="0" animBg="1"/>
      <p:bldP spid="26" grpId="0" animBg="1"/>
      <p:bldP spid="24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37EB3EB1-66C6-70AD-7B11-2189748B56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792489" y="1392182"/>
            <a:ext cx="3602017" cy="3562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24433D-D08B-2FFE-48A0-5D52F83A1607}"/>
              </a:ext>
            </a:extLst>
          </p:cNvPr>
          <p:cNvSpPr txBox="1">
            <a:spLocks noChangeArrowheads="1"/>
          </p:cNvSpPr>
          <p:nvPr/>
        </p:nvSpPr>
        <p:spPr>
          <a:xfrm>
            <a:off x="541421" y="572406"/>
            <a:ext cx="7971958" cy="957262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Random access: C files ≅ 25Gb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CB01AA-431E-C2BA-7FE5-7F29F85B7686}"/>
              </a:ext>
            </a:extLst>
          </p:cNvPr>
          <p:cNvSpPr/>
          <p:nvPr/>
        </p:nvSpPr>
        <p:spPr>
          <a:xfrm>
            <a:off x="3678621" y="6391675"/>
            <a:ext cx="609600" cy="135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3F45734-D630-18A8-2491-647BCA455113}"/>
              </a:ext>
            </a:extLst>
          </p:cNvPr>
          <p:cNvSpPr/>
          <p:nvPr/>
        </p:nvSpPr>
        <p:spPr>
          <a:xfrm>
            <a:off x="3363311" y="4999448"/>
            <a:ext cx="609600" cy="135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3D669EA-6E3C-4EE0-7589-A2516DCFF5FB}"/>
              </a:ext>
            </a:extLst>
          </p:cNvPr>
          <p:cNvSpPr/>
          <p:nvPr/>
        </p:nvSpPr>
        <p:spPr>
          <a:xfrm>
            <a:off x="139485" y="5067072"/>
            <a:ext cx="8880529" cy="1689214"/>
          </a:xfrm>
          <a:prstGeom prst="rect">
            <a:avLst/>
          </a:prstGeom>
          <a:noFill/>
          <a:ln w="28575">
            <a:solidFill>
              <a:srgbClr val="0C5E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60CBB4E9-8E68-B40B-F5BC-561F1361D8FC}"/>
              </a:ext>
            </a:extLst>
          </p:cNvPr>
          <p:cNvSpPr/>
          <p:nvPr/>
        </p:nvSpPr>
        <p:spPr>
          <a:xfrm>
            <a:off x="2842052" y="2168715"/>
            <a:ext cx="1552453" cy="280848"/>
          </a:xfrm>
          <a:prstGeom prst="ellipse">
            <a:avLst/>
          </a:prstGeom>
          <a:solidFill>
            <a:schemeClr val="accent1">
              <a:alpha val="2615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AF934B5-0547-73CD-CA66-467AB805D731}"/>
              </a:ext>
            </a:extLst>
          </p:cNvPr>
          <p:cNvSpPr/>
          <p:nvPr/>
        </p:nvSpPr>
        <p:spPr>
          <a:xfrm>
            <a:off x="2698326" y="2614975"/>
            <a:ext cx="1597927" cy="491163"/>
          </a:xfrm>
          <a:prstGeom prst="ellipse">
            <a:avLst/>
          </a:prstGeom>
          <a:solidFill>
            <a:schemeClr val="accent1">
              <a:alpha val="2615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43342FC4-3BCD-9D29-F46C-8418870012D3}"/>
              </a:ext>
            </a:extLst>
          </p:cNvPr>
          <p:cNvSpPr/>
          <p:nvPr/>
        </p:nvSpPr>
        <p:spPr>
          <a:xfrm rot="514400">
            <a:off x="2709755" y="3663794"/>
            <a:ext cx="348095" cy="491163"/>
          </a:xfrm>
          <a:prstGeom prst="ellipse">
            <a:avLst/>
          </a:prstGeom>
          <a:solidFill>
            <a:srgbClr val="00B0F0">
              <a:alpha val="26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9EEF68C-2F18-F48A-20D9-F09C6AFF9635}"/>
              </a:ext>
            </a:extLst>
          </p:cNvPr>
          <p:cNvSpPr/>
          <p:nvPr/>
        </p:nvSpPr>
        <p:spPr>
          <a:xfrm rot="209221">
            <a:off x="2829399" y="4275315"/>
            <a:ext cx="1421556" cy="245537"/>
          </a:xfrm>
          <a:prstGeom prst="ellipse">
            <a:avLst/>
          </a:prstGeom>
          <a:solidFill>
            <a:srgbClr val="002060">
              <a:alpha val="26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803FF3E-58C2-08D8-C1F1-A19077BF7739}"/>
              </a:ext>
            </a:extLst>
          </p:cNvPr>
          <p:cNvSpPr/>
          <p:nvPr/>
        </p:nvSpPr>
        <p:spPr>
          <a:xfrm rot="939895">
            <a:off x="3356957" y="4019187"/>
            <a:ext cx="938801" cy="336529"/>
          </a:xfrm>
          <a:prstGeom prst="ellipse">
            <a:avLst/>
          </a:prstGeom>
          <a:solidFill>
            <a:srgbClr val="FFFF00">
              <a:alpha val="26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7CE9F6-451A-5D90-2685-9A982F667A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 r="29699" b="62084"/>
          <a:stretch/>
        </p:blipFill>
        <p:spPr>
          <a:xfrm>
            <a:off x="207096" y="5122015"/>
            <a:ext cx="2848551" cy="1568534"/>
          </a:xfrm>
          <a:prstGeom prst="rect">
            <a:avLst/>
          </a:prstGeom>
        </p:spPr>
      </p:pic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B5181A84-0D12-100E-A2B0-165A17D24D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8" b="22515"/>
          <a:stretch/>
        </p:blipFill>
        <p:spPr>
          <a:xfrm>
            <a:off x="3108773" y="5122015"/>
            <a:ext cx="3782349" cy="1628949"/>
          </a:xfrm>
          <a:prstGeom prst="rect">
            <a:avLst/>
          </a:prstGeom>
        </p:spPr>
      </p:pic>
      <p:pic>
        <p:nvPicPr>
          <p:cNvPr id="21" name="Immagine 20" descr="Immagine che contiene testo&#10;&#10;Descrizione generata automaticamente">
            <a:extLst>
              <a:ext uri="{FF2B5EF4-FFF2-40B4-BE49-F238E27FC236}">
                <a16:creationId xmlns:a16="http://schemas.microsoft.com/office/drawing/2014/main" id="{BFC0ABF5-2F04-7BAA-7B9E-DE4A96B823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27" r="52641" b="1731"/>
          <a:stretch/>
        </p:blipFill>
        <p:spPr>
          <a:xfrm>
            <a:off x="6674649" y="5114965"/>
            <a:ext cx="2262255" cy="932882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6CFD5F7B-C1DE-B69C-9415-DAD17694A0F6}"/>
              </a:ext>
            </a:extLst>
          </p:cNvPr>
          <p:cNvSpPr/>
          <p:nvPr/>
        </p:nvSpPr>
        <p:spPr>
          <a:xfrm>
            <a:off x="219189" y="5094113"/>
            <a:ext cx="2714015" cy="95373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72D47A4E-9364-CB99-AE28-3B8F24C79973}"/>
              </a:ext>
            </a:extLst>
          </p:cNvPr>
          <p:cNvSpPr/>
          <p:nvPr/>
        </p:nvSpPr>
        <p:spPr>
          <a:xfrm>
            <a:off x="189146" y="6282474"/>
            <a:ext cx="2744057" cy="435977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65C6EC6-ECA4-8310-03C3-2CC490B3C7C1}"/>
              </a:ext>
            </a:extLst>
          </p:cNvPr>
          <p:cNvSpPr/>
          <p:nvPr/>
        </p:nvSpPr>
        <p:spPr>
          <a:xfrm>
            <a:off x="3118581" y="5081730"/>
            <a:ext cx="2906353" cy="801666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C7395E1-5DCC-A13E-CF42-AAE772050E6B}"/>
              </a:ext>
            </a:extLst>
          </p:cNvPr>
          <p:cNvSpPr/>
          <p:nvPr/>
        </p:nvSpPr>
        <p:spPr>
          <a:xfrm>
            <a:off x="3012907" y="5986966"/>
            <a:ext cx="3878215" cy="75852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>
            <a:extLst>
              <a:ext uri="{FF2B5EF4-FFF2-40B4-BE49-F238E27FC236}">
                <a16:creationId xmlns:a16="http://schemas.microsoft.com/office/drawing/2014/main" id="{5E05571F-95D2-B289-0599-2E4C89002092}"/>
              </a:ext>
            </a:extLst>
          </p:cNvPr>
          <p:cNvSpPr/>
          <p:nvPr/>
        </p:nvSpPr>
        <p:spPr>
          <a:xfrm>
            <a:off x="1157865" y="1449390"/>
            <a:ext cx="1888177" cy="1342604"/>
          </a:xfrm>
          <a:custGeom>
            <a:avLst/>
            <a:gdLst>
              <a:gd name="connsiteX0" fmla="*/ 59377 w 1888177"/>
              <a:gd name="connsiteY0" fmla="*/ 59377 h 1342604"/>
              <a:gd name="connsiteX1" fmla="*/ 11875 w 1888177"/>
              <a:gd name="connsiteY1" fmla="*/ 142504 h 1342604"/>
              <a:gd name="connsiteX2" fmla="*/ 0 w 1888177"/>
              <a:gd name="connsiteY2" fmla="*/ 178130 h 1342604"/>
              <a:gd name="connsiteX3" fmla="*/ 23751 w 1888177"/>
              <a:gd name="connsiteY3" fmla="*/ 308759 h 1342604"/>
              <a:gd name="connsiteX4" fmla="*/ 71252 w 1888177"/>
              <a:gd name="connsiteY4" fmla="*/ 380011 h 1342604"/>
              <a:gd name="connsiteX5" fmla="*/ 142504 w 1888177"/>
              <a:gd name="connsiteY5" fmla="*/ 427512 h 1342604"/>
              <a:gd name="connsiteX6" fmla="*/ 237507 w 1888177"/>
              <a:gd name="connsiteY6" fmla="*/ 498764 h 1342604"/>
              <a:gd name="connsiteX7" fmla="*/ 308759 w 1888177"/>
              <a:gd name="connsiteY7" fmla="*/ 546265 h 1342604"/>
              <a:gd name="connsiteX8" fmla="*/ 403761 w 1888177"/>
              <a:gd name="connsiteY8" fmla="*/ 605642 h 1342604"/>
              <a:gd name="connsiteX9" fmla="*/ 439387 w 1888177"/>
              <a:gd name="connsiteY9" fmla="*/ 617517 h 1342604"/>
              <a:gd name="connsiteX10" fmla="*/ 510639 w 1888177"/>
              <a:gd name="connsiteY10" fmla="*/ 653143 h 1342604"/>
              <a:gd name="connsiteX11" fmla="*/ 605642 w 1888177"/>
              <a:gd name="connsiteY11" fmla="*/ 700644 h 1342604"/>
              <a:gd name="connsiteX12" fmla="*/ 653143 w 1888177"/>
              <a:gd name="connsiteY12" fmla="*/ 724395 h 1342604"/>
              <a:gd name="connsiteX13" fmla="*/ 712520 w 1888177"/>
              <a:gd name="connsiteY13" fmla="*/ 748146 h 1342604"/>
              <a:gd name="connsiteX14" fmla="*/ 855024 w 1888177"/>
              <a:gd name="connsiteY14" fmla="*/ 843148 h 1342604"/>
              <a:gd name="connsiteX15" fmla="*/ 902525 w 1888177"/>
              <a:gd name="connsiteY15" fmla="*/ 866899 h 1342604"/>
              <a:gd name="connsiteX16" fmla="*/ 973777 w 1888177"/>
              <a:gd name="connsiteY16" fmla="*/ 890650 h 1342604"/>
              <a:gd name="connsiteX17" fmla="*/ 1009403 w 1888177"/>
              <a:gd name="connsiteY17" fmla="*/ 914400 h 1342604"/>
              <a:gd name="connsiteX18" fmla="*/ 1092530 w 1888177"/>
              <a:gd name="connsiteY18" fmla="*/ 938151 h 1342604"/>
              <a:gd name="connsiteX19" fmla="*/ 1128156 w 1888177"/>
              <a:gd name="connsiteY19" fmla="*/ 950026 h 1342604"/>
              <a:gd name="connsiteX20" fmla="*/ 1163782 w 1888177"/>
              <a:gd name="connsiteY20" fmla="*/ 973777 h 1342604"/>
              <a:gd name="connsiteX21" fmla="*/ 1199408 w 1888177"/>
              <a:gd name="connsiteY21" fmla="*/ 985652 h 1342604"/>
              <a:gd name="connsiteX22" fmla="*/ 1270660 w 1888177"/>
              <a:gd name="connsiteY22" fmla="*/ 1033154 h 1342604"/>
              <a:gd name="connsiteX23" fmla="*/ 1306286 w 1888177"/>
              <a:gd name="connsiteY23" fmla="*/ 1056904 h 1342604"/>
              <a:gd name="connsiteX24" fmla="*/ 1377538 w 1888177"/>
              <a:gd name="connsiteY24" fmla="*/ 1080655 h 1342604"/>
              <a:gd name="connsiteX25" fmla="*/ 1496291 w 1888177"/>
              <a:gd name="connsiteY25" fmla="*/ 1140031 h 1342604"/>
              <a:gd name="connsiteX26" fmla="*/ 1567543 w 1888177"/>
              <a:gd name="connsiteY26" fmla="*/ 1187533 h 1342604"/>
              <a:gd name="connsiteX27" fmla="*/ 1638795 w 1888177"/>
              <a:gd name="connsiteY27" fmla="*/ 1211283 h 1342604"/>
              <a:gd name="connsiteX28" fmla="*/ 1674421 w 1888177"/>
              <a:gd name="connsiteY28" fmla="*/ 1235034 h 1342604"/>
              <a:gd name="connsiteX29" fmla="*/ 1721922 w 1888177"/>
              <a:gd name="connsiteY29" fmla="*/ 1306286 h 1342604"/>
              <a:gd name="connsiteX30" fmla="*/ 1757548 w 1888177"/>
              <a:gd name="connsiteY30" fmla="*/ 1318161 h 1342604"/>
              <a:gd name="connsiteX31" fmla="*/ 1793174 w 1888177"/>
              <a:gd name="connsiteY31" fmla="*/ 1341912 h 1342604"/>
              <a:gd name="connsiteX32" fmla="*/ 1852551 w 1888177"/>
              <a:gd name="connsiteY32" fmla="*/ 1330037 h 1342604"/>
              <a:gd name="connsiteX33" fmla="*/ 1888177 w 1888177"/>
              <a:gd name="connsiteY33" fmla="*/ 1258785 h 1342604"/>
              <a:gd name="connsiteX34" fmla="*/ 1769424 w 1888177"/>
              <a:gd name="connsiteY34" fmla="*/ 1140031 h 1342604"/>
              <a:gd name="connsiteX35" fmla="*/ 1745673 w 1888177"/>
              <a:gd name="connsiteY35" fmla="*/ 1104405 h 1342604"/>
              <a:gd name="connsiteX36" fmla="*/ 1721922 w 1888177"/>
              <a:gd name="connsiteY36" fmla="*/ 1068779 h 1342604"/>
              <a:gd name="connsiteX37" fmla="*/ 1686296 w 1888177"/>
              <a:gd name="connsiteY37" fmla="*/ 997528 h 1342604"/>
              <a:gd name="connsiteX38" fmla="*/ 1615044 w 1888177"/>
              <a:gd name="connsiteY38" fmla="*/ 866899 h 1342604"/>
              <a:gd name="connsiteX39" fmla="*/ 1591294 w 1888177"/>
              <a:gd name="connsiteY39" fmla="*/ 795647 h 1342604"/>
              <a:gd name="connsiteX40" fmla="*/ 1579418 w 1888177"/>
              <a:gd name="connsiteY40" fmla="*/ 760021 h 1342604"/>
              <a:gd name="connsiteX41" fmla="*/ 1555668 w 1888177"/>
              <a:gd name="connsiteY41" fmla="*/ 391886 h 1342604"/>
              <a:gd name="connsiteX42" fmla="*/ 1531917 w 1888177"/>
              <a:gd name="connsiteY42" fmla="*/ 285008 h 1342604"/>
              <a:gd name="connsiteX43" fmla="*/ 1508166 w 1888177"/>
              <a:gd name="connsiteY43" fmla="*/ 249382 h 1342604"/>
              <a:gd name="connsiteX44" fmla="*/ 1389413 w 1888177"/>
              <a:gd name="connsiteY44" fmla="*/ 225631 h 1342604"/>
              <a:gd name="connsiteX45" fmla="*/ 1341912 w 1888177"/>
              <a:gd name="connsiteY45" fmla="*/ 201881 h 1342604"/>
              <a:gd name="connsiteX46" fmla="*/ 1199408 w 1888177"/>
              <a:gd name="connsiteY46" fmla="*/ 178130 h 1342604"/>
              <a:gd name="connsiteX47" fmla="*/ 1033153 w 1888177"/>
              <a:gd name="connsiteY47" fmla="*/ 154379 h 1342604"/>
              <a:gd name="connsiteX48" fmla="*/ 950026 w 1888177"/>
              <a:gd name="connsiteY48" fmla="*/ 142504 h 1342604"/>
              <a:gd name="connsiteX49" fmla="*/ 843148 w 1888177"/>
              <a:gd name="connsiteY49" fmla="*/ 106878 h 1342604"/>
              <a:gd name="connsiteX50" fmla="*/ 807522 w 1888177"/>
              <a:gd name="connsiteY50" fmla="*/ 95003 h 1342604"/>
              <a:gd name="connsiteX51" fmla="*/ 700644 w 1888177"/>
              <a:gd name="connsiteY51" fmla="*/ 47502 h 1342604"/>
              <a:gd name="connsiteX52" fmla="*/ 593766 w 1888177"/>
              <a:gd name="connsiteY52" fmla="*/ 23751 h 1342604"/>
              <a:gd name="connsiteX53" fmla="*/ 522514 w 1888177"/>
              <a:gd name="connsiteY53" fmla="*/ 0 h 1342604"/>
              <a:gd name="connsiteX54" fmla="*/ 380011 w 1888177"/>
              <a:gd name="connsiteY54" fmla="*/ 11876 h 1342604"/>
              <a:gd name="connsiteX55" fmla="*/ 261257 w 1888177"/>
              <a:gd name="connsiteY55" fmla="*/ 35626 h 1342604"/>
              <a:gd name="connsiteX56" fmla="*/ 130629 w 1888177"/>
              <a:gd name="connsiteY56" fmla="*/ 47502 h 1342604"/>
              <a:gd name="connsiteX57" fmla="*/ 59377 w 1888177"/>
              <a:gd name="connsiteY57" fmla="*/ 59377 h 13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88177" h="1342604">
                <a:moveTo>
                  <a:pt x="59377" y="59377"/>
                </a:moveTo>
                <a:cubicBezTo>
                  <a:pt x="43543" y="87086"/>
                  <a:pt x="26147" y="113959"/>
                  <a:pt x="11875" y="142504"/>
                </a:cubicBezTo>
                <a:cubicBezTo>
                  <a:pt x="6277" y="153700"/>
                  <a:pt x="0" y="165612"/>
                  <a:pt x="0" y="178130"/>
                </a:cubicBezTo>
                <a:cubicBezTo>
                  <a:pt x="0" y="194183"/>
                  <a:pt x="7049" y="278696"/>
                  <a:pt x="23751" y="308759"/>
                </a:cubicBezTo>
                <a:cubicBezTo>
                  <a:pt x="37614" y="333712"/>
                  <a:pt x="47501" y="364177"/>
                  <a:pt x="71252" y="380011"/>
                </a:cubicBezTo>
                <a:cubicBezTo>
                  <a:pt x="95003" y="395845"/>
                  <a:pt x="119668" y="410385"/>
                  <a:pt x="142504" y="427512"/>
                </a:cubicBezTo>
                <a:cubicBezTo>
                  <a:pt x="174172" y="451263"/>
                  <a:pt x="204571" y="476807"/>
                  <a:pt x="237507" y="498764"/>
                </a:cubicBezTo>
                <a:lnTo>
                  <a:pt x="308759" y="546265"/>
                </a:lnTo>
                <a:cubicBezTo>
                  <a:pt x="337021" y="565106"/>
                  <a:pt x="375113" y="591318"/>
                  <a:pt x="403761" y="605642"/>
                </a:cubicBezTo>
                <a:cubicBezTo>
                  <a:pt x="414957" y="611240"/>
                  <a:pt x="427512" y="613559"/>
                  <a:pt x="439387" y="617517"/>
                </a:cubicBezTo>
                <a:cubicBezTo>
                  <a:pt x="517460" y="669566"/>
                  <a:pt x="433379" y="618025"/>
                  <a:pt x="510639" y="653143"/>
                </a:cubicBezTo>
                <a:cubicBezTo>
                  <a:pt x="542871" y="667794"/>
                  <a:pt x="573974" y="684810"/>
                  <a:pt x="605642" y="700644"/>
                </a:cubicBezTo>
                <a:cubicBezTo>
                  <a:pt x="621476" y="708561"/>
                  <a:pt x="636707" y="717820"/>
                  <a:pt x="653143" y="724395"/>
                </a:cubicBezTo>
                <a:cubicBezTo>
                  <a:pt x="672935" y="732312"/>
                  <a:pt x="693751" y="738040"/>
                  <a:pt x="712520" y="748146"/>
                </a:cubicBezTo>
                <a:cubicBezTo>
                  <a:pt x="923377" y="861684"/>
                  <a:pt x="725138" y="761969"/>
                  <a:pt x="855024" y="843148"/>
                </a:cubicBezTo>
                <a:cubicBezTo>
                  <a:pt x="870036" y="852530"/>
                  <a:pt x="886089" y="860324"/>
                  <a:pt x="902525" y="866899"/>
                </a:cubicBezTo>
                <a:cubicBezTo>
                  <a:pt x="925770" y="876197"/>
                  <a:pt x="952946" y="876763"/>
                  <a:pt x="973777" y="890650"/>
                </a:cubicBezTo>
                <a:cubicBezTo>
                  <a:pt x="985652" y="898567"/>
                  <a:pt x="996638" y="908017"/>
                  <a:pt x="1009403" y="914400"/>
                </a:cubicBezTo>
                <a:cubicBezTo>
                  <a:pt x="1028390" y="923894"/>
                  <a:pt x="1074767" y="933076"/>
                  <a:pt x="1092530" y="938151"/>
                </a:cubicBezTo>
                <a:cubicBezTo>
                  <a:pt x="1104566" y="941590"/>
                  <a:pt x="1116281" y="946068"/>
                  <a:pt x="1128156" y="950026"/>
                </a:cubicBezTo>
                <a:cubicBezTo>
                  <a:pt x="1140031" y="957943"/>
                  <a:pt x="1151016" y="967394"/>
                  <a:pt x="1163782" y="973777"/>
                </a:cubicBezTo>
                <a:cubicBezTo>
                  <a:pt x="1174978" y="979375"/>
                  <a:pt x="1188466" y="979573"/>
                  <a:pt x="1199408" y="985652"/>
                </a:cubicBezTo>
                <a:cubicBezTo>
                  <a:pt x="1224361" y="999515"/>
                  <a:pt x="1246909" y="1017320"/>
                  <a:pt x="1270660" y="1033154"/>
                </a:cubicBezTo>
                <a:cubicBezTo>
                  <a:pt x="1282535" y="1041071"/>
                  <a:pt x="1292746" y="1052391"/>
                  <a:pt x="1306286" y="1056904"/>
                </a:cubicBezTo>
                <a:cubicBezTo>
                  <a:pt x="1330037" y="1064821"/>
                  <a:pt x="1356707" y="1066768"/>
                  <a:pt x="1377538" y="1080655"/>
                </a:cubicBezTo>
                <a:cubicBezTo>
                  <a:pt x="1462370" y="1137209"/>
                  <a:pt x="1421098" y="1121233"/>
                  <a:pt x="1496291" y="1140031"/>
                </a:cubicBezTo>
                <a:cubicBezTo>
                  <a:pt x="1520042" y="1155865"/>
                  <a:pt x="1540463" y="1178507"/>
                  <a:pt x="1567543" y="1187533"/>
                </a:cubicBezTo>
                <a:lnTo>
                  <a:pt x="1638795" y="1211283"/>
                </a:lnTo>
                <a:cubicBezTo>
                  <a:pt x="1650670" y="1219200"/>
                  <a:pt x="1665505" y="1223889"/>
                  <a:pt x="1674421" y="1235034"/>
                </a:cubicBezTo>
                <a:cubicBezTo>
                  <a:pt x="1724221" y="1297284"/>
                  <a:pt x="1633688" y="1247464"/>
                  <a:pt x="1721922" y="1306286"/>
                </a:cubicBezTo>
                <a:cubicBezTo>
                  <a:pt x="1732337" y="1313230"/>
                  <a:pt x="1745673" y="1314203"/>
                  <a:pt x="1757548" y="1318161"/>
                </a:cubicBezTo>
                <a:cubicBezTo>
                  <a:pt x="1769423" y="1326078"/>
                  <a:pt x="1779012" y="1340142"/>
                  <a:pt x="1793174" y="1341912"/>
                </a:cubicBezTo>
                <a:cubicBezTo>
                  <a:pt x="1813202" y="1344416"/>
                  <a:pt x="1835026" y="1340051"/>
                  <a:pt x="1852551" y="1330037"/>
                </a:cubicBezTo>
                <a:cubicBezTo>
                  <a:pt x="1871507" y="1319205"/>
                  <a:pt x="1882082" y="1277070"/>
                  <a:pt x="1888177" y="1258785"/>
                </a:cubicBezTo>
                <a:cubicBezTo>
                  <a:pt x="1793174" y="1195449"/>
                  <a:pt x="1832760" y="1235034"/>
                  <a:pt x="1769424" y="1140031"/>
                </a:cubicBezTo>
                <a:lnTo>
                  <a:pt x="1745673" y="1104405"/>
                </a:lnTo>
                <a:lnTo>
                  <a:pt x="1721922" y="1068779"/>
                </a:lnTo>
                <a:cubicBezTo>
                  <a:pt x="1697842" y="996538"/>
                  <a:pt x="1725761" y="1069881"/>
                  <a:pt x="1686296" y="997528"/>
                </a:cubicBezTo>
                <a:cubicBezTo>
                  <a:pt x="1605470" y="849346"/>
                  <a:pt x="1669295" y="948275"/>
                  <a:pt x="1615044" y="866899"/>
                </a:cubicBezTo>
                <a:lnTo>
                  <a:pt x="1591294" y="795647"/>
                </a:lnTo>
                <a:lnTo>
                  <a:pt x="1579418" y="760021"/>
                </a:lnTo>
                <a:cubicBezTo>
                  <a:pt x="1569552" y="513353"/>
                  <a:pt x="1583102" y="542773"/>
                  <a:pt x="1555668" y="391886"/>
                </a:cubicBezTo>
                <a:cubicBezTo>
                  <a:pt x="1553889" y="382103"/>
                  <a:pt x="1537935" y="299049"/>
                  <a:pt x="1531917" y="285008"/>
                </a:cubicBezTo>
                <a:cubicBezTo>
                  <a:pt x="1526295" y="271890"/>
                  <a:pt x="1521341" y="254871"/>
                  <a:pt x="1508166" y="249382"/>
                </a:cubicBezTo>
                <a:cubicBezTo>
                  <a:pt x="1470903" y="233856"/>
                  <a:pt x="1389413" y="225631"/>
                  <a:pt x="1389413" y="225631"/>
                </a:cubicBezTo>
                <a:cubicBezTo>
                  <a:pt x="1373579" y="217714"/>
                  <a:pt x="1358487" y="208097"/>
                  <a:pt x="1341912" y="201881"/>
                </a:cubicBezTo>
                <a:cubicBezTo>
                  <a:pt x="1302676" y="187167"/>
                  <a:pt x="1233904" y="182442"/>
                  <a:pt x="1199408" y="178130"/>
                </a:cubicBezTo>
                <a:cubicBezTo>
                  <a:pt x="1105929" y="154761"/>
                  <a:pt x="1186143" y="172378"/>
                  <a:pt x="1033153" y="154379"/>
                </a:cubicBezTo>
                <a:cubicBezTo>
                  <a:pt x="1005354" y="151109"/>
                  <a:pt x="977735" y="146462"/>
                  <a:pt x="950026" y="142504"/>
                </a:cubicBezTo>
                <a:lnTo>
                  <a:pt x="843148" y="106878"/>
                </a:lnTo>
                <a:cubicBezTo>
                  <a:pt x="831273" y="102920"/>
                  <a:pt x="818256" y="101443"/>
                  <a:pt x="807522" y="95003"/>
                </a:cubicBezTo>
                <a:cubicBezTo>
                  <a:pt x="741415" y="55338"/>
                  <a:pt x="765402" y="61893"/>
                  <a:pt x="700644" y="47502"/>
                </a:cubicBezTo>
                <a:cubicBezTo>
                  <a:pt x="657079" y="37821"/>
                  <a:pt x="635123" y="36158"/>
                  <a:pt x="593766" y="23751"/>
                </a:cubicBezTo>
                <a:cubicBezTo>
                  <a:pt x="569786" y="16557"/>
                  <a:pt x="522514" y="0"/>
                  <a:pt x="522514" y="0"/>
                </a:cubicBezTo>
                <a:cubicBezTo>
                  <a:pt x="475013" y="3959"/>
                  <a:pt x="427240" y="5436"/>
                  <a:pt x="380011" y="11876"/>
                </a:cubicBezTo>
                <a:cubicBezTo>
                  <a:pt x="340013" y="17330"/>
                  <a:pt x="301460" y="31971"/>
                  <a:pt x="261257" y="35626"/>
                </a:cubicBezTo>
                <a:lnTo>
                  <a:pt x="130629" y="47502"/>
                </a:lnTo>
                <a:lnTo>
                  <a:pt x="59377" y="59377"/>
                </a:lnTo>
                <a:close/>
              </a:path>
            </a:pathLst>
          </a:cu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AED5A4A9-1E61-82A8-EBC3-1E1691CE863B}"/>
              </a:ext>
            </a:extLst>
          </p:cNvPr>
          <p:cNvSpPr/>
          <p:nvPr/>
        </p:nvSpPr>
        <p:spPr>
          <a:xfrm>
            <a:off x="6555783" y="5094113"/>
            <a:ext cx="2490794" cy="9537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496106C-1598-0F9F-8169-548C54DB8B32}"/>
              </a:ext>
            </a:extLst>
          </p:cNvPr>
          <p:cNvSpPr/>
          <p:nvPr/>
        </p:nvSpPr>
        <p:spPr>
          <a:xfrm rot="514400">
            <a:off x="3843590" y="3966887"/>
            <a:ext cx="437812" cy="262903"/>
          </a:xfrm>
          <a:prstGeom prst="ellipse">
            <a:avLst/>
          </a:prstGeom>
          <a:solidFill>
            <a:srgbClr val="00B0F0">
              <a:alpha val="26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EF4FDA9C-00D9-6A60-D0A8-F83AAE53ED34}"/>
              </a:ext>
            </a:extLst>
          </p:cNvPr>
          <p:cNvSpPr/>
          <p:nvPr/>
        </p:nvSpPr>
        <p:spPr>
          <a:xfrm>
            <a:off x="5353577" y="1321426"/>
            <a:ext cx="3343320" cy="722326"/>
          </a:xfrm>
          <a:prstGeom prst="roundRect">
            <a:avLst/>
          </a:prstGeom>
          <a:solidFill>
            <a:srgbClr val="0070C0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600"/>
              </a:spcBef>
            </a:pP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Use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blocks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of 4-16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MBs</a:t>
            </a:r>
            <a:endParaRPr lang="it-IT" sz="1800" dirty="0"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C402D32C-30BA-9C34-CE2F-D75705CBCB1D}"/>
              </a:ext>
            </a:extLst>
          </p:cNvPr>
          <p:cNvCxnSpPr>
            <a:cxnSpLocks/>
            <a:endCxn id="15" idx="6"/>
          </p:cNvCxnSpPr>
          <p:nvPr/>
        </p:nvCxnSpPr>
        <p:spPr>
          <a:xfrm flipH="1" flipV="1">
            <a:off x="4278323" y="4314195"/>
            <a:ext cx="844951" cy="61035"/>
          </a:xfrm>
          <a:prstGeom prst="straightConnector1">
            <a:avLst/>
          </a:prstGeom>
          <a:ln w="57150">
            <a:solidFill>
              <a:srgbClr val="02A3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DD18D217-0272-4349-16CA-9CEFD337C2A7}"/>
              </a:ext>
            </a:extLst>
          </p:cNvPr>
          <p:cNvSpPr/>
          <p:nvPr/>
        </p:nvSpPr>
        <p:spPr>
          <a:xfrm>
            <a:off x="4945142" y="4256376"/>
            <a:ext cx="4160191" cy="365407"/>
          </a:xfrm>
          <a:prstGeom prst="roundRect">
            <a:avLst/>
          </a:prstGeom>
          <a:solidFill>
            <a:srgbClr val="00B050"/>
          </a:solidFill>
          <a:ln w="26424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600"/>
              </a:spcBef>
            </a:pP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compression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loss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about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1%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9040CD92-B58E-453D-7050-C980225A909C}"/>
              </a:ext>
            </a:extLst>
          </p:cNvPr>
          <p:cNvCxnSpPr>
            <a:cxnSpLocks/>
          </p:cNvCxnSpPr>
          <p:nvPr/>
        </p:nvCxnSpPr>
        <p:spPr>
          <a:xfrm flipH="1">
            <a:off x="4296253" y="2860556"/>
            <a:ext cx="86616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185DE6A3-325D-D8C4-F3AB-A78605DF7648}"/>
              </a:ext>
            </a:extLst>
          </p:cNvPr>
          <p:cNvSpPr/>
          <p:nvPr/>
        </p:nvSpPr>
        <p:spPr>
          <a:xfrm>
            <a:off x="4951879" y="2693871"/>
            <a:ext cx="4160191" cy="3654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6424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600"/>
              </a:spcBef>
            </a:pP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compression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loss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about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10%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A89924FE-EEEE-79D5-EA21-72CDF7A24CAF}"/>
              </a:ext>
            </a:extLst>
          </p:cNvPr>
          <p:cNvCxnSpPr>
            <a:cxnSpLocks/>
            <a:endCxn id="29" idx="7"/>
          </p:cNvCxnSpPr>
          <p:nvPr/>
        </p:nvCxnSpPr>
        <p:spPr>
          <a:xfrm flipH="1">
            <a:off x="4229413" y="3973662"/>
            <a:ext cx="840951" cy="5584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82D55559-2AE0-7590-A1E2-BC7C237A7549}"/>
              </a:ext>
            </a:extLst>
          </p:cNvPr>
          <p:cNvSpPr/>
          <p:nvPr/>
        </p:nvSpPr>
        <p:spPr>
          <a:xfrm>
            <a:off x="4859823" y="3806977"/>
            <a:ext cx="4160191" cy="365407"/>
          </a:xfrm>
          <a:prstGeom prst="roundRect">
            <a:avLst/>
          </a:prstGeom>
          <a:solidFill>
            <a:srgbClr val="00B0F0"/>
          </a:solidFill>
          <a:ln w="26424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600"/>
              </a:spcBef>
            </a:pP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compression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loss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about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3%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8BBC6412-BC3D-38BD-F390-50510E01707C}"/>
              </a:ext>
            </a:extLst>
          </p:cNvPr>
          <p:cNvSpPr/>
          <p:nvPr/>
        </p:nvSpPr>
        <p:spPr>
          <a:xfrm rot="19330983">
            <a:off x="-311161" y="1456826"/>
            <a:ext cx="4923478" cy="722326"/>
          </a:xfrm>
          <a:prstGeom prst="roundRect">
            <a:avLst/>
          </a:prstGeom>
          <a:solidFill>
            <a:srgbClr val="FFFF00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600"/>
              </a:spcBef>
            </a:pPr>
            <a:r>
              <a:rPr lang="it-IT" dirty="0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it-IT" dirty="0" err="1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difference</a:t>
            </a:r>
            <a:r>
              <a:rPr lang="it-IT" dirty="0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on Python </a:t>
            </a:r>
            <a:r>
              <a:rPr lang="it-IT" dirty="0" err="1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between</a:t>
            </a:r>
            <a:r>
              <a:rPr lang="it-IT" dirty="0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i="1" dirty="0" err="1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hybrid</a:t>
            </a:r>
            <a:r>
              <a:rPr lang="it-IT" dirty="0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it-IT" i="1" dirty="0" err="1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filename_sorted</a:t>
            </a:r>
            <a:r>
              <a:rPr lang="it-IT" dirty="0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r>
              <a:rPr lang="it-IT" dirty="0" err="1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it-IT" dirty="0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negligible</a:t>
            </a:r>
            <a:endParaRPr lang="it-IT" dirty="0">
              <a:solidFill>
                <a:srgbClr val="00206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1" animBg="1"/>
      <p:bldP spid="41" grpId="1" animBg="1"/>
      <p:bldP spid="43" grpId="1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302" y="400036"/>
            <a:ext cx="7808912" cy="957262"/>
          </a:xfrm>
          <a:ln/>
        </p:spPr>
        <p:txBody>
          <a:bodyPr lIns="0" tIns="0" rIns="0" bIns="0">
            <a:norm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moral...</a:t>
            </a:r>
            <a:endParaRPr lang="en-GB" sz="1800" b="1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40504" y="1253173"/>
            <a:ext cx="8605868" cy="500066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We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compared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b="1" kern="0" dirty="0">
                <a:solidFill>
                  <a:srgbClr val="FF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Data-</a:t>
            </a:r>
            <a:r>
              <a:rPr lang="it-IT" sz="1800" b="1" kern="0" dirty="0" err="1">
                <a:solidFill>
                  <a:srgbClr val="FF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aware</a:t>
            </a:r>
            <a:r>
              <a:rPr lang="it-IT" sz="1800" b="1" kern="0" dirty="0">
                <a:solidFill>
                  <a:srgbClr val="FF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-PPC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versus</a:t>
            </a:r>
            <a:r>
              <a:rPr kumimoji="0" lang="it-IT" sz="1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sz="1800" b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Context-aware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approaches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(à la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GitPack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),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achieving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the following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results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marL="800100" lvl="1" indent="-34290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89000"/>
              <a:buFont typeface="Wingdings" pitchFamily="2" charset="2"/>
              <a:buChar char="Ø"/>
              <a:defRPr/>
            </a:pP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Our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featu</a:t>
            </a:r>
            <a:r>
              <a:rPr lang="it-IT" sz="1600" kern="0" dirty="0">
                <a:latin typeface="Helvetica Neue"/>
                <a:ea typeface="MS PGothic"/>
              </a:rPr>
              <a:t>res </a:t>
            </a:r>
            <a:r>
              <a:rPr lang="it-IT" sz="1600" kern="0" dirty="0" err="1">
                <a:latin typeface="Helvetica Neue"/>
                <a:ea typeface="MS PGothic"/>
              </a:rPr>
              <a:t>subsume</a:t>
            </a:r>
            <a:r>
              <a:rPr lang="it-IT" sz="1600" kern="0" dirty="0">
                <a:latin typeface="Helvetica Neue"/>
                <a:ea typeface="MS PGothic"/>
              </a:rPr>
              <a:t> the "</a:t>
            </a:r>
            <a:r>
              <a:rPr lang="it-IT" sz="1600" kern="0" dirty="0" err="1">
                <a:latin typeface="Helvetica Neue"/>
                <a:ea typeface="MS PGothic"/>
              </a:rPr>
              <a:t>context</a:t>
            </a:r>
            <a:r>
              <a:rPr lang="it-IT" sz="1600" kern="0" dirty="0">
                <a:latin typeface="Helvetica Neue"/>
                <a:ea typeface="MS PGothic"/>
              </a:rPr>
              <a:t>" </a:t>
            </a:r>
            <a:r>
              <a:rPr lang="it-IT" sz="1600" kern="0" dirty="0" err="1">
                <a:latin typeface="Helvetica Neue"/>
                <a:ea typeface="MS PGothic"/>
              </a:rPr>
              <a:t>at</a:t>
            </a:r>
            <a:r>
              <a:rPr lang="it-IT" sz="1600" kern="0" dirty="0">
                <a:latin typeface="Helvetica Neue"/>
                <a:ea typeface="MS PGothic"/>
              </a:rPr>
              <a:t> a </a:t>
            </a:r>
            <a:r>
              <a:rPr lang="it-IT" sz="1600" kern="0" dirty="0" err="1">
                <a:latin typeface="Helvetica Neue"/>
                <a:ea typeface="MS PGothic"/>
              </a:rPr>
              <a:t>larger</a:t>
            </a:r>
            <a:r>
              <a:rPr lang="it-IT" sz="1600" kern="0" dirty="0">
                <a:latin typeface="Helvetica Neue"/>
                <a:ea typeface="MS PGothic"/>
              </a:rPr>
              <a:t> </a:t>
            </a:r>
            <a:r>
              <a:rPr lang="it-IT" sz="1600" kern="0" dirty="0" err="1">
                <a:latin typeface="Helvetica Neue"/>
                <a:ea typeface="MS PGothic"/>
              </a:rPr>
              <a:t>decompression</a:t>
            </a:r>
            <a:r>
              <a:rPr lang="it-IT" sz="1600" kern="0" dirty="0">
                <a:latin typeface="Helvetica Neue"/>
                <a:ea typeface="MS PGothic"/>
              </a:rPr>
              <a:t> speed </a:t>
            </a:r>
            <a:r>
              <a:rPr lang="it-IT" sz="1600" kern="0" dirty="0" err="1">
                <a:latin typeface="Helvetica Neue"/>
                <a:ea typeface="MS PGothic"/>
              </a:rPr>
              <a:t>than</a:t>
            </a:r>
            <a:r>
              <a:rPr lang="it-IT" sz="1600" kern="0" dirty="0">
                <a:latin typeface="Helvetica Neue"/>
                <a:ea typeface="MS PGothic"/>
              </a:rPr>
              <a:t> </a:t>
            </a:r>
            <a:r>
              <a:rPr lang="it-IT" sz="1600" kern="0" dirty="0" err="1">
                <a:latin typeface="Helvetica Neue"/>
                <a:ea typeface="MS PGothic"/>
              </a:rPr>
              <a:t>GitPack</a:t>
            </a:r>
            <a:endParaRPr lang="it-IT" sz="1600" kern="0" dirty="0">
              <a:latin typeface="Helvetica Neue"/>
              <a:ea typeface="MS PGothic"/>
            </a:endParaRPr>
          </a:p>
          <a:p>
            <a:pPr marL="800100" lvl="1" indent="-34290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89000"/>
              <a:buFont typeface="Wingdings" pitchFamily="2" charset="2"/>
              <a:buChar char="Ø"/>
              <a:defRPr/>
            </a:pPr>
            <a:r>
              <a:rPr lang="it-IT" sz="1600" kern="0" dirty="0" err="1">
                <a:latin typeface="Helvetica Neue"/>
                <a:ea typeface="MS PGothic"/>
              </a:rPr>
              <a:t>They</a:t>
            </a:r>
            <a:r>
              <a:rPr lang="it-IT" sz="1600" kern="0" dirty="0">
                <a:latin typeface="Helvetica Neue"/>
                <a:ea typeface="MS PGothic"/>
              </a:rPr>
              <a:t> are </a:t>
            </a:r>
            <a:r>
              <a:rPr lang="it-IT" sz="1600" kern="0" dirty="0" err="1">
                <a:latin typeface="Helvetica Neue"/>
                <a:ea typeface="MS PGothic"/>
              </a:rPr>
              <a:t>robust</a:t>
            </a:r>
            <a:r>
              <a:rPr lang="it-IT" sz="1600" kern="0" dirty="0">
                <a:latin typeface="Helvetica Neue"/>
                <a:ea typeface="MS PGothic"/>
              </a:rPr>
              <a:t> with </a:t>
            </a:r>
            <a:r>
              <a:rPr lang="it-IT" sz="1600" kern="0" dirty="0" err="1">
                <a:latin typeface="Helvetica Neue"/>
                <a:ea typeface="MS PGothic"/>
              </a:rPr>
              <a:t>respect</a:t>
            </a:r>
            <a:r>
              <a:rPr lang="it-IT" sz="1600" kern="0" dirty="0">
                <a:latin typeface="Helvetica Neue"/>
                <a:ea typeface="MS PGothic"/>
              </a:rPr>
              <a:t> to </a:t>
            </a:r>
            <a:r>
              <a:rPr lang="it-IT" sz="1600" kern="0" dirty="0" err="1">
                <a:latin typeface="Helvetica Neue"/>
                <a:ea typeface="MS PGothic"/>
              </a:rPr>
              <a:t>block</a:t>
            </a:r>
            <a:r>
              <a:rPr lang="it-IT" sz="1600" kern="0" dirty="0">
                <a:latin typeface="Helvetica Neue"/>
                <a:ea typeface="MS PGothic"/>
              </a:rPr>
              <a:t> size</a:t>
            </a:r>
          </a:p>
          <a:p>
            <a:pPr marL="800100" lvl="1" indent="-34290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89000"/>
              <a:buFont typeface="Wingdings" pitchFamily="2" charset="2"/>
              <a:buChar char="Ø"/>
              <a:defRPr/>
            </a:pPr>
            <a:r>
              <a:rPr lang="it-IT" sz="1600" kern="0" dirty="0" err="1">
                <a:latin typeface="Helvetica Neue"/>
                <a:ea typeface="MS PGothic"/>
              </a:rPr>
              <a:t>zstd</a:t>
            </a:r>
            <a:r>
              <a:rPr lang="it-IT" sz="1600" kern="0" dirty="0">
                <a:latin typeface="Helvetica Neue"/>
                <a:ea typeface="MS PGothic"/>
              </a:rPr>
              <a:t> </a:t>
            </a:r>
            <a:r>
              <a:rPr lang="it-IT" sz="1600" kern="0" dirty="0" err="1">
                <a:latin typeface="Helvetica Neue"/>
                <a:ea typeface="MS PGothic"/>
              </a:rPr>
              <a:t>is</a:t>
            </a:r>
            <a:r>
              <a:rPr lang="it-IT" sz="1600" kern="0" dirty="0">
                <a:latin typeface="Helvetica Neue"/>
                <a:ea typeface="MS PGothic"/>
              </a:rPr>
              <a:t> a good </a:t>
            </a:r>
            <a:r>
              <a:rPr lang="it-IT" sz="1600" kern="0" dirty="0" err="1">
                <a:latin typeface="Helvetica Neue"/>
                <a:ea typeface="MS PGothic"/>
              </a:rPr>
              <a:t>compressor</a:t>
            </a:r>
            <a:r>
              <a:rPr lang="it-IT" sz="1600" kern="0" dirty="0">
                <a:latin typeface="Helvetica Neue"/>
                <a:ea typeface="MS PGothic"/>
              </a:rPr>
              <a:t>: large window </a:t>
            </a:r>
            <a:r>
              <a:rPr lang="it-IT" sz="1600" kern="0" dirty="0" err="1">
                <a:latin typeface="Helvetica Neue"/>
                <a:ea typeface="MS PGothic"/>
              </a:rPr>
              <a:t>at</a:t>
            </a:r>
            <a:r>
              <a:rPr lang="it-IT" sz="1600" kern="0" dirty="0">
                <a:latin typeface="Helvetica Neue"/>
                <a:ea typeface="MS PGothic"/>
              </a:rPr>
              <a:t> 100MB/sec speed</a:t>
            </a: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it-IT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Next, </a:t>
            </a:r>
            <a:r>
              <a:rPr lang="it-IT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we</a:t>
            </a:r>
            <a:r>
              <a:rPr lang="it-IT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aim</a:t>
            </a:r>
            <a:r>
              <a:rPr lang="it-IT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at</a:t>
            </a:r>
            <a:r>
              <a:rPr lang="it-IT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Investigating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other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orderings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partitionings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it-IT" sz="1600" kern="0" dirty="0">
              <a:solidFill>
                <a:srgbClr val="C0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C++ coding &amp; HPC 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needed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because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 a single machine 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would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take 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about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3 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months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 of 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computation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(≅ 200 Tb 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space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 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at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 </a:t>
            </a:r>
            <a:r>
              <a:rPr lang="it-IT" sz="16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about</a:t>
            </a:r>
            <a:r>
              <a:rPr lang="it-IT" sz="1600" kern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4k 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euro)</a:t>
            </a:r>
            <a:r>
              <a:rPr lang="it-IT" sz="16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it-IT" sz="1600" kern="0" dirty="0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 algn="ctr" eaLnBrk="0" hangingPunct="0">
              <a:lnSpc>
                <a:spcPct val="200000"/>
              </a:lnSpc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it-IT" sz="2800" kern="0" dirty="0" err="1">
                <a:solidFill>
                  <a:srgbClr val="02A34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It’s</a:t>
            </a:r>
            <a:r>
              <a:rPr lang="it-IT" sz="2800" kern="0" dirty="0">
                <a:solidFill>
                  <a:srgbClr val="02A34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time to </a:t>
            </a:r>
            <a:r>
              <a:rPr lang="it-IT" sz="2800" kern="0" dirty="0" err="1">
                <a:solidFill>
                  <a:srgbClr val="02A34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try</a:t>
            </a:r>
            <a:r>
              <a:rPr lang="it-IT" sz="2800" kern="0" dirty="0">
                <a:solidFill>
                  <a:srgbClr val="02A34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800" kern="0" dirty="0" err="1">
                <a:solidFill>
                  <a:srgbClr val="02A34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it-IT" sz="2800" kern="0" dirty="0">
                <a:solidFill>
                  <a:srgbClr val="02A34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on the </a:t>
            </a:r>
            <a:r>
              <a:rPr lang="it-IT" sz="2800" kern="0" dirty="0" err="1">
                <a:solidFill>
                  <a:srgbClr val="02A34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whole</a:t>
            </a:r>
            <a:r>
              <a:rPr lang="it-IT" sz="2800" kern="0" dirty="0">
                <a:solidFill>
                  <a:srgbClr val="02A34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SH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endParaRPr lang="it-IT" sz="1800" kern="0" dirty="0">
              <a:solidFill>
                <a:srgbClr val="C00000"/>
              </a:solidFill>
              <a:latin typeface="Helvetica Neue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1285852" y="5651457"/>
            <a:ext cx="6715172" cy="714404"/>
          </a:xfrm>
          <a:prstGeom prst="rect">
            <a:avLst/>
          </a:prstGeom>
          <a:noFill/>
          <a:ln w="76200" cap="flat" cmpd="sng" algn="ctr">
            <a:solidFill>
              <a:srgbClr val="02A34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2" name="Parallelogramma 1">
            <a:extLst>
              <a:ext uri="{FF2B5EF4-FFF2-40B4-BE49-F238E27FC236}">
                <a16:creationId xmlns:a16="http://schemas.microsoft.com/office/drawing/2014/main" id="{6D69020E-0FA3-983F-AE4E-5566047A6975}"/>
              </a:ext>
            </a:extLst>
          </p:cNvPr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3" name="Immagine 2" descr="cherubino_pant541.eps">
            <a:extLst>
              <a:ext uri="{FF2B5EF4-FFF2-40B4-BE49-F238E27FC236}">
                <a16:creationId xmlns:a16="http://schemas.microsoft.com/office/drawing/2014/main" id="{226894CE-7BC0-CB3B-2846-3A13A6A81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4" name="Immagine 3" descr="logo_white.eps">
            <a:extLst>
              <a:ext uri="{FF2B5EF4-FFF2-40B4-BE49-F238E27FC236}">
                <a16:creationId xmlns:a16="http://schemas.microsoft.com/office/drawing/2014/main" id="{7822874A-C942-7E9A-7D5C-7C9685EBE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555AB22-291A-234C-8262-D117C967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36563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it-IT" altLang="en-US" b="1" dirty="0" err="1">
                <a:solidFill>
                  <a:schemeClr val="accent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Why</a:t>
            </a:r>
            <a:r>
              <a:rPr lang="it-IT" altLang="en-US" b="1" dirty="0">
                <a:solidFill>
                  <a:schemeClr val="accent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data </a:t>
            </a:r>
            <a:r>
              <a:rPr lang="it-IT" altLang="en-US" b="1" dirty="0" err="1">
                <a:solidFill>
                  <a:schemeClr val="accent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compression</a:t>
            </a:r>
            <a:r>
              <a:rPr lang="it-IT" altLang="en-US" b="1" dirty="0">
                <a:solidFill>
                  <a:schemeClr val="accent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  <a:endParaRPr lang="it-IT" altLang="en-US" b="1" baseline="40000" dirty="0">
              <a:solidFill>
                <a:schemeClr val="accent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499E99-117A-7740-8F89-1E69BF840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2560638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it-IT" altLang="it-IT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8A0603E-DE03-4943-8EE9-3A5040F4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75200"/>
            <a:ext cx="5697538" cy="2082800"/>
          </a:xfrm>
          <a:prstGeom prst="rect">
            <a:avLst/>
          </a:prstGeom>
          <a:ln>
            <a:noFill/>
          </a:ln>
          <a:effectLst>
            <a:outerShdw blurRad="38100" dist="30000" sx="999" sy="999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it-IT" altLang="it-IT">
              <a:solidFill>
                <a:srgbClr val="FFFFFF"/>
              </a:solidFill>
              <a:latin typeface="Tw Cen MT" panose="020B0602020104020603" pitchFamily="34" charset="77"/>
            </a:endParaRPr>
          </a:p>
        </p:txBody>
      </p:sp>
      <p:sp>
        <p:nvSpPr>
          <p:cNvPr id="17414" name="Rectangle 4">
            <a:extLst>
              <a:ext uri="{FF2B5EF4-FFF2-40B4-BE49-F238E27FC236}">
                <a16:creationId xmlns:a16="http://schemas.microsoft.com/office/drawing/2014/main" id="{36E90B56-7A5B-F94A-AD0F-46884F6C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490913"/>
            <a:ext cx="2000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lnSpc>
                <a:spcPct val="74000"/>
              </a:lnSpc>
            </a:pPr>
            <a:endParaRPr lang="en-GB" altLang="en-US" sz="1500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AutoShape 7" descr="data:image/jpeg;base64,/9j/4AAQSkZJRgABAQAAAQABAAD/2wCEAAkGBhQSEBUUEBQVFBUWFBcWFxUVFBUUFxYUGBQaFBQUFhQXHCYeFxkjHRQUHy8gIycpLCwsFR4xNTAqNSYsLCkBCQoKDgwOGg8PGikkHyQpLDUsLCwqLCwsLCwpLiwsLCwsKSkpLCwpKS0sLCwpLCwsLCwpLCwpLSwsLCwsLCwsKf/AABEIAO8AkwMBIgACEQEDEQH/xAAcAAACAgMBAQAAAAAAAAAAAAAABAUGAQMHAgj/xABPEAABAgMCBQ0NBQcDBQEAAAABAAIDBBEFEgYhMTJBBxMiNVFUYXFygbHB0hYXUnSDkZOho7KztNEUFSNikjNCQ1OCovAl4eJjc5TC8ST/xAAZAQADAQEBAAAAAAAAAAAAAAACAwQAAQX/xAAxEQACAQIFAgUDAgcBAAAAAAAAAQIDEQQSITFBE2EUIjJRcQWBkULwIzNSocHR4RX/2gAMAwEAAhEDEQA/AOh4K4KSb5GVc+UlnOdLQS5xgQiSTCaSSS2pJJONSJwWs/esp6CB2VtwQ2ulPFYHwWpKJnO5TveKbTp53YZCGYY7l7P3rJ+ggdlHcvZ+9ZP0EDspZCd4fuM6PcZ7l7P3rJ+ggdlHcvZ+9ZP0EDspZC3h+5uj3Ge5ez96yfoIHZR3L2fvWT9BA7KWQt4fubo9xnuXs/esn6CB2Udy9n71k/QQOylkLeH7m6PcZ7l7P3rJ+ggdlHcvZ+9ZP0EDspZC3h+5uj3Ge5ez96yfoIHZR3L2fvWT9BA7KWQt4fubo9xnuXs/esn6CB2Udy9n71k/QQOylkLeH7m6PcY7l7P3rJ+ggdlbO4+ROSTlf/Hg9lJFWGVzG8kdCVUp5Bc4ZT5w1TpGHCtWYZChshsGtUaxrWtFYEMmjW0AxknJpQt+qztxM+R+XhoSRZ3bBDa6U8VgfBakomc7lO94p3BDa6U8VgfBal4P7XHkvn3iqKDs2x1F2uaUKwfZm+CPMvLpJnghMWIXsH1kQKFMusxm4RzrW6x26HH1FEq8QurEikJ99kO0EH1KMtB7oOdDiOG6xt4dKPqw9xkGpu0TYhV2Lhi0YhDfXhIH1S78NHaIY53E9AS3iaa5PQj9OxEtolqQqc7DGLoawczj1rU7CyOchaOJo60HjKY5fScQ97fkuyFRXYTTHh/2tWt2EMx/NPMB9EPjIezGL6PW5aL8hc+NuR9MV3nH0Xk2vG/mv/UVzxsfZhL6NU/qR0IqwyuY3kjoXM8FZ97ozg9znVYaVJOQiq6ZK5jeSOhcnU6kVI8X6hh3h55G7nzvqs7cTPkfl4aEarO3Ez5H5eGhJPOO7YIbXSnisD4LUm87I8p3vFOYIbXSnisD4LUhMxQ285xoAXEngDiqKG7KKCu7I9PmSASXEAY63jTjyqJmcLaVEG9EIyurdYONxUbGMSacKjYnG2HWgu6HxCN3QFLSliMbS/syMlRRreSzIEbbn6Voet0aNFfxdX7Eb9/zsQ7B5puQ2VHO52I+dSEnaVoV2Rh0/OAT/YpIBZWWGW7YM8RBq0acbfA1KWvEp+KGE/kvD3qp5lqsOWo5lDoTOhEglTjLWxKTMhLxxs2MfwkCvnyqNiYCyxzWU5yR0ryAp+ShlrAHZdKmqUlDU51atFWhN/kq8XA+E3+CCN2pPWtQsOAP4TfMrTMzwY4AjKK1H0Xkw4cXJSvBiKKMkleURixte15Sf5ZWxZMEfwmfpC9iz4f8tn6QpOZs1zcY2Q9Y5koqYqD2sEq8pfqf5NH2GH4DP0tR9ih+Az9IW9CLKvY71Je7NTJdrcbWtB4AB0KyyuY3kjoVeKsMrmN5I6FNiFZImrtu1z531WduJnyPy8NCNVnbiZ8j8vDQpSU7tghtdKeKwPgtVdwmxtDND44aeK+SehWLBDa6U8VgfBaoW3IBcwkYyyJfA3brySPNVOp6pluBdqqZiy2bAu0ucfMDQDmATqSs94xtGSt4cLXbLr9adVlP0lFa+dmCvcSEWmjhTr4isQ4d4gDSafVTk3DBhuqMjTTjAxIKlTI0iWc8rRBIQnrPkb2ydk0Dd4eJHOairsOUlFXNlmyOR7uYdak0UQV58pOTuyOUru5D2vnjkjpKSBpwJy1IoL8WgUPTT1r1ZsnU33ZBkG6d3iVcZKFNXKItRhdjGuOZDaX493QRXItUWC14vDz9odakosMOBB04lX2RCx2I4waeY06kqms12txdPW9tzESEWmhXlSILXtr5xufmHAkYsK6af5RUwnfR7j4yvozWVYZXMbyR0KvFWGVzG8kdCTiOBdfg+d9VnbiZ8j8vDQjVZ24mfI/Lw0KQmO7YIbXSnisD4LUlFzncp3vFO4IbXSnisD4LUlEzjyne8VTh92PobsSdAukFuj3dI5qn9RTTXVGJel6gQrzg0aTTm0+oFVenUrlO61HbJlquvnIMnCch5k9PvpDdxU8+LrW5kMAUGIBRtsRsjf6j1daiT6kyG7nMVkpa+6mgYzxbingEtZ0C7DG6cZ500hqzzSNUlmZhKWhOXBQZxycHCt8xHDWknQo+TkzEN+JkOQbu5zLkEt3sciluzFnyF7ZPyaAdPCd1SoQAiq5KTk7nJSbMqtPOM8Z6SpiatNrcQxn1DjKTkrOL8bsQ3NJ+gTqTyJyY2n5dWLwC5uzGQHGd3RRMTcPFiyUvDiOUc3WnLSZSEQBQCmTjok4bqsbwFw5qVp6gjUs3mCUs3mESrDK5jeSOhV9wVglcxvJHQtiODlbg+d9VnbiZ8j8vDQjVZ24mfI/Lw0KQnO7YIbXSnisD4LUlEzjyne8U7ghtdKeKwPgtSUTOPKd7xVOH3Y+huzCcsltYnE09ICTTdlPpE4wR0HqVFX0MdU9LJpQUy29GI3XU5sXVVTqgZyrYrjpvVHqIUlHd/BPS3ZPBZXiG+oBGQiq9pIojJ51+I2HorU9I9XSpFopkUOyJWYr+cjmAI6lJzUwGNqebhO4mTjayGSVrIzMTTWCruYaTxJC/EjZNizd/zKvUrKF5vxcdcg4OLc4FJBq2kdtzl1HYUl7MY3KKnh6hkTdFlYQNt7gtt7idqu/DPCQPXXqUZAOLnJ/tp1hMWvGq4N3BXnP+3SlA6g4+hWUo+Qppx8p4ccqsErmN5I6FXirDK5jeSOhDiNkDW4PnfVZ24mfI/Lw0I1WduJnyPy8NCkJzu2CG10p4rA+C1JRM48p3vFO4IbXSnisD4LUlEzncp3vFU4fdj6O7PUGEXGgW2PAMJwPODxZQnbIhbEu0k05gtNqTVTdGjLxpmdynlWweZylYlIcQOFRjBSVpyl4XhlGXhH1CRk5wsO63SOsKZZGDhUEHnU7i6croS4uDEbKm8Vw/08Iy0UkoW0YFx9W4gcYpod/mNSEjOXxjzhl+q7UjpmWx2cf1IjobaTAH5z0E9aYjjXI4bobl6T00WqfN2MHDcB6W9SzZr6xSTlIJ6ExptZuwb2zdiXWViqLylJwK0Tk0GNrp0DdKzMTbWjZHm0nmVDtvC+kcBtHAZ3B+Vp69KJWWstivC4WpiJ5YInnPJNTjJWFrl44e0OaagioK2L0la2g1pp2MFWGVzG8kdCrxVhlcxvJHQpsRwIr8Hzvqs7cTPkfl4aEarO3Ez5H5eGhSEx3bBDa6U8VgfBakomceU73incENrpTxWB8FqSiZx5TveKpw+7H0N2SNlTP7p3ahFoyRrebzjrUaFIytqaH+f6o5wlGWaIcotPNEjUFqlZuUa4Xm0HDo59xRsSEW5U2E1IOMlIxDZUgZKkDzmikBYx8P+3/kkILqOaTkBB5qqZ+8ofhep30Sqrkn5RdRyT0FfuY+H/b/AMlkWMfD/tI/9kz95Q/C9Tvoj7yh+F6nfRJzVBeaYhNyJY2t+uMCmPtJKikrRnGOZRpqajQeHgUcqaN2tR1O7WpgBVPCmxww66wUBNHAZA7QRx9atqi8JJhrZd4dlcKNG6a1xeZcxEFKDuelgas6daOXnSxFYHz5q6ET+ZvX9VaVR8FYZMy2mhrieKiu6DCSbp6j/qsIxr6coCrDK5jeSOhV4qwyuY3kjoWxHB4lfg+d9VnbiZ8j8vDQjVZ24mfI/Lw0KQmO7YIbXSnisD4LUlEzjyne8U7ghtdKeKwPgtSUTOPKd7xVOH3Y+huzCEIVhSbIMwWmrSmRHa4aGncOafooyYnGQ89zW8ZHQouPhZBbkLncQxecpFR01q3YZHC1KusIsn4rRxevzL1Iwg6IA4VFD0KoRcNPAhfqd1AJduGkcOqwMadGInLxlJniIZWkyz/ysTJbW+WdM+7ofgj1rTNyLAxxDQDdNMuWi5w/CydiZIjv6GAdAS8X7ZEGy+0OHDrgH0Uqru+lzkfo1RfzKkV9y6xZhrc5zW8bgOlITGEcBn797gaCfXkVUZYMd2PW3cZIHSU3AwQjHOLWjjr0Kjr1ZemJasDhaf8AMq3+Lf8ARqcwyOSEyn5nY/MB9VCExZiJ+89x9XU0KySuB8MftHF/ANiPqpqWlGQxRjQ0cA/yq50atR/xHoF43DYdWoRu/cRsOxhAbjxvdnHqClEIV0IKKsjxatWVWTnJ6swVYZXMbyR0KvFWGVzG8kdCnxHBJX4PnfVZ24mfI/Lw0I1WduJnyPy8NCkJju2CG10p4rA+C1JRM48p3vFO4IbXSnisD4LUlEzjyne8VTh92Po7s8PeACSaACpPAq3N2zEjG7Aq1pxAgVe+mIkD91vCVI4SOOsXRivvY0ngLsa9WHAaGFwGMucOJrSWhvqTJ3lLImexRUaVPqyV3fQiIOCr344jg2u6S9/OcifgYJQRnXncZp0KbQuxw9NcHJ4+vLaVl2EYdhwG5IbecV6U9ISbBEbRjRj0NG5xIWyWOzbyh0060UoRUXZElSrOSd5Mn2sAyBK2r+zPCR0p1I2wfwxygoYepHnR3RDKdl4Q1toNDi41BL2yIW5pI4lfUg5rQrnBy2JOYsoHGzEdzQoyJCLTQiiflrV0P8/1CcmJcRG9BSFOVN2mKU5QdpEEhZc2hoVhVlBgqwyuY3kjoVeKsMrmN5I6FLiOBFfg+d9VnbiZ8j8vDQjVZ24mfI/Lw0KQmO64In/TpTxWB8Fqh4tsQLx/Gh5zv4jfCPCpnBAf6dKeKwPgtUDhY8/ZZipOQ6f+oE6m3G7XsWYOKnUUHy0jTaUVkxBe2E9j3AXgGuBNQag4isWJNA13H7McBOJ7eZ3TwpayrKZGk4BNWvazYxG4nN2R06RwFIlj5Z9I2Y51REZm3vC/I7dacRRuUk1No9tU4OMqMXqm9P8AXvsWSLacJri10RgIygvaCOMVXn75gfzof62/VYl7VNBeJpkD2k3Tzfung8yhrFf/AKnNEE5uUH8zNKY6rTVraksMOnGblfyq/wA6pe3cnnT8MMDy9gaTQOvChO4DXHkXiHbUAOH40PEQf2jfC405fO6a8aSn7NbEIfVzIjc2Kw0eOAn94cBRyz20sTwVN6Sv+/sWuUnocVt6E9r21pVpBFdIqEnbsYNYC4gAHGSQABTSSo6FbkWWIZPt2NaNmWA62f8AuDLDPqWi18IddcIcmNdc07KJWkJhIpjeM4/laoYPzImhhp51Zae99Pz+2L/fMD+dD9I36rdLzrIldbe11Mt1wNOOiXlLKAdrkVxjRfDdkbwQ25GD1qRFTunnJV8XN7lVTprSN3+/gQ++YH86H+tv1UvZ2EMuGAGPCrXJfbzDKq1qhyzmyjS4nHFGKpNMRVt+23YLADsixvNsQpZzdSWRA1qcOjCav5m/7fYSmz+I6m6o51rwRliw/wBbfqnF5jxDddjOadJ3FXqloDBLZin3xAOSND/W36q2yuY3kjoXPcBHH7JlP7R2n8rV0KVzG8kdCkqScoqTOfUKSpVHTXDPnfVZ24mfI/Lw0I1WduJnyPy8NCQecd1wRP8Ap0p4rA+C1V63xEiwY0NkGJefUCutgVv1y3+AqwYJ7Wyun/8ALA4P4LdKoVlWNNMiuMRrzDuxw+GY1S688mEA/XDVwAArRoGPHutpK90VYWp055ktv8E3YuuQpeHDfBiXmtoaa2cdSfD4VJll5tHNxEY2uAPMRjCq8tZMcQGNdDiYoznRWfaKuiwzf1sNfexXb0Orait1YmLJjGFDGtPcRGLg0TNDDl71dZc+8L5I06MlVVFNKxVOq5ycuW78jsaxXwTelquZpgk6NIhl2I8l3Ml7Hkoom40UsdDa9oulwGPG3FQE0yHdSk3Ycy6LELA9sN8aDsDMHFDFy+9hDqtdiigtyODxpAWZTBuZ/HdffDf+JrLdcJzibt5152K6aUoLpocdEvpq90ULGzytNJ3Vr87otzL37w830RFJDSaE8ApX1kBVeZwamojTrEGJDYTC2Dpgu2TXkxIldcFQWENpeF4muKix3JTwexoe5pY2O10RsYOa9r3gsa2E5xLCG3w0uqWuLakgI3VS0IXURb7Zm4kWWiQ2y0a8+GWgkQqVIxY76ibClI0KWhwny8W80vrTWyNk6oob6SkrFtGG6DEYwgy8OEww3TJf9oq78cuN4tGxxNLhWuPTQMusqJCmnODY7mhkN7HOmhR8S9GMUPbkDXCJDbiH8IZMpjjdSutzQxDUOlGKs3fn49yw2fIl4q9roeOlHXanhxE4vopIXIY3PWT1rlExAtEMiCHDfDDol6jJgvcYVa60HlxLaDSKVVemPtLBRojMq+8WPiudkbQAtLgSK46XsuNadSV/PcrhgJ1lmzL4V2dXwrlhOQdbBukG81xx7Ibo3MaSk5iMxgbGhOcQAL8Mtc11MQNCQQfOojBXCACDDhR9i9opW8XAmulziTXjJ41rjWVM6603C8689z4uvuAfBNbrGtDxd2Ju3S3LQ13aIKHqgdnGpQgqNSOm6+/csf28fy4voylp2PGewtgwnNJFL8QtaGg4qhoJJO4q5Z9hTrIdHFxLobA5ojFpqyKHRGl5e7ZPZsWvaW0qQQMqcbZMYPbEEOIIbYoLZf7QS67rZa81LqUL7huk/uk4q0THmasxUakYu6iTViWR9ngiHW8akk0pVxy0G5iHmVwlcxvJHQuVxMHJgiC1tW7GLrjzFfEuF770MUEVhcWDTUjHpXUbOh3YUMEl1GNF45XUaBU00nKk1dEkS4qcqks0t2fPWqztxM+R+XhoRqs7cTPkfl4aFOSHdsENrpTxWB8FqSiZx5TveKdwQ2ulPFYHwWpKJnHlO94qnD7sfQ3ZhCFsg7v+D/dVt2KTdDlgM/GfBHWdC9/aQ3JdbyRU+c/RLPjaBk6VrS8mbWQGW+40+eJ4eM19WRanzTjpoNwYlqQiUIrg6ooKoQhHYIFqmJZrxR7Q4cIr/wDFtQuNX3OptO6KvamCWV0A/wBBPQfqtNh266E7Wo1btaVNasPDwK3KItyx9cF9gGuNHM4eCepSzo5Hnp/g9WjjVVXSxGqez5RLArKhbAnqtDDkobtcooaOhnhb0EKaVEJZlc86rSdOeVmCrDK5jeSOhV4qwyuY3kjoSMRwR1+D531WduJnyPy8NCNVnbiZ8j8vDQpCY7tghtdKeKwPgtSUTOPKd7xTuCG10p4rA+C1JRM48p3vFU4fdj6O7MLN7EmJaz3Ox5Bun6KSgWcxuip3SnTrRiNlUiiIhy7nZASmYdkuOUgetTACykOvJ7CXWfBGtscaXHmoFtFks4fP9E6hLdST5Ac5PkU+7Ie56yg2ZD3PWU2hDnl7nMz9xF1ks4Rz/Van2MNDvOFJoRKrNcnepL3IV9lPGSh/zhSsSEW5QQrIsOaDlTFiJchqs+TnkeTMOO4tGxd+I2miI3OHOK/4FNw31AO6FNTNksdk2Jy4snmUY+zzCFNG7oTKUo30LZYlVkr7o1FWGVzG8kdCrxVhlcxvJHQuYjglrcHzvqs7cTPkfl4aEarO3Ez5H5eGhSEx3bBDa6U8VgfBamZazaEufjNSQOckKpYOao0hCk5eFEj3XsgQmObrUY0c2G1rhUMINCDkNFI99Gzt8exj9hdTa2Op2LVRZVU76Nnb49jH7CO+jZ2+PYx+wuHC1oVU76Nnb49jH7CO+jZ2+PYx+wsYtaFVO+jZ2+PYx+wjvo2dvj2MfsLGLWhVTvo2dvj2MfsI76Nnb49jH7Cxi1oVU76Nnb49jH7CO+jZ2+PYx+wsYtaFVO+jZ2+PYx+wjvo2dvj2MfsLGLUsObXKqt30bO3x7GP2Ed9Gzt8exj9hYxKz1m0xsHNl8ykZYUY2vgjoVZ76Nnb49jG7Cx30bO3x7GP2EcpuSswnJtWZx3VZ24mfI/Lw0JfVDnmTVpRo0ub8N+t3XULa3YLGnE6hGNpGMaFlACf/2Q==">
            <a:extLst>
              <a:ext uri="{FF2B5EF4-FFF2-40B4-BE49-F238E27FC236}">
                <a16:creationId xmlns:a16="http://schemas.microsoft.com/office/drawing/2014/main" id="{7C7A466C-45D6-184C-A8CB-C2302447B5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endParaRPr lang="it-IT" altLang="en-US" sz="1800">
              <a:latin typeface="Tw Cen MT" panose="020B0602020104020603" pitchFamily="34" charset="77"/>
            </a:endParaRPr>
          </a:p>
        </p:txBody>
      </p:sp>
      <p:sp>
        <p:nvSpPr>
          <p:cNvPr id="17416" name="AutoShape 9" descr="data:image/jpeg;base64,/9j/4AAQSkZJRgABAQAAAQABAAD/2wCEAAkGBhQSEBUUEBQVFBUWFBcWFxUVFBUUFxYUGBQaFBQUFhQXHCYeFxkjHRQUHy8gIycpLCwsFR4xNTAqNSYsLCkBCQoKDgwOGg8PGikkHyQpLDUsLCwqLCwsLCwpLiwsLCwsKSkpLCwpKS0sLCwpLCwsLCwpLCwpLSwsLCwsLCwsKf/AABEIAO8AkwMBIgACEQEDEQH/xAAcAAACAgMBAQAAAAAAAAAAAAAABAUGAQMHAgj/xABPEAABAgMCBQ0NBQcDBQEAAAABAAIDBBEFEgYhMTJBBxMiNVFUYXFygbHB0hYXUnSDkZOho7KztNEUFSNikjNCQ1OCovAl4eJjc5TC8ST/xAAZAQADAQEBAAAAAAAAAAAAAAACAwQAAQX/xAAxEQACAQIFAgUDAgcBAAAAAAAAAQIDEQQSITFBE2EUIjJRcQWBkULwIzNSocHR4RX/2gAMAwEAAhEDEQA/AOh4K4KSb5GVc+UlnOdLQS5xgQiSTCaSSS2pJJONSJwWs/esp6CB2VtwQ2ulPFYHwWpKJnO5TveKbTp53YZCGYY7l7P3rJ+ggdlHcvZ+9ZP0EDspZCd4fuM6PcZ7l7P3rJ+ggdlHcvZ+9ZP0EDspZC3h+5uj3Ge5ez96yfoIHZR3L2fvWT9BA7KWQt4fubo9xnuXs/esn6CB2Udy9n71k/QQOylkLeH7m6PcZ7l7P3rJ+ggdlHcvZ+9ZP0EDspZC3h+5uj3Ge5ez96yfoIHZR3L2fvWT9BA7KWQt4fubo9xnuXs/esn6CB2Udy9n71k/QQOylkLeH7m6PcY7l7P3rJ+ggdlbO4+ROSTlf/Hg9lJFWGVzG8kdCVUp5Bc4ZT5w1TpGHCtWYZChshsGtUaxrWtFYEMmjW0AxknJpQt+qztxM+R+XhoSRZ3bBDa6U8VgfBakomc7lO94p3BDa6U8VgfBal4P7XHkvn3iqKDs2x1F2uaUKwfZm+CPMvLpJnghMWIXsH1kQKFMusxm4RzrW6x26HH1FEq8QurEikJ99kO0EH1KMtB7oOdDiOG6xt4dKPqw9xkGpu0TYhV2Lhi0YhDfXhIH1S78NHaIY53E9AS3iaa5PQj9OxEtolqQqc7DGLoawczj1rU7CyOchaOJo60HjKY5fScQ97fkuyFRXYTTHh/2tWt2EMx/NPMB9EPjIezGL6PW5aL8hc+NuR9MV3nH0Xk2vG/mv/UVzxsfZhL6NU/qR0IqwyuY3kjoXM8FZ97ozg9znVYaVJOQiq6ZK5jeSOhcnU6kVI8X6hh3h55G7nzvqs7cTPkfl4aEarO3Ez5H5eGhJPOO7YIbXSnisD4LUm87I8p3vFOYIbXSnisD4LUhMxQ285xoAXEngDiqKG7KKCu7I9PmSASXEAY63jTjyqJmcLaVEG9EIyurdYONxUbGMSacKjYnG2HWgu6HxCN3QFLSliMbS/syMlRRreSzIEbbn6Voet0aNFfxdX7Eb9/zsQ7B5puQ2VHO52I+dSEnaVoV2Rh0/OAT/YpIBZWWGW7YM8RBq0acbfA1KWvEp+KGE/kvD3qp5lqsOWo5lDoTOhEglTjLWxKTMhLxxs2MfwkCvnyqNiYCyxzWU5yR0ryAp+ShlrAHZdKmqUlDU51atFWhN/kq8XA+E3+CCN2pPWtQsOAP4TfMrTMzwY4AjKK1H0Xkw4cXJSvBiKKMkleURixte15Sf5ZWxZMEfwmfpC9iz4f8tn6QpOZs1zcY2Q9Y5koqYqD2sEq8pfqf5NH2GH4DP0tR9ih+Az9IW9CLKvY71Je7NTJdrcbWtB4AB0KyyuY3kjoVeKsMrmN5I6FNiFZImrtu1z531WduJnyPy8NCNVnbiZ8j8vDQpSU7tghtdKeKwPgtVdwmxtDND44aeK+SehWLBDa6U8VgfBaoW3IBcwkYyyJfA3brySPNVOp6pluBdqqZiy2bAu0ucfMDQDmATqSs94xtGSt4cLXbLr9adVlP0lFa+dmCvcSEWmjhTr4isQ4d4gDSafVTk3DBhuqMjTTjAxIKlTI0iWc8rRBIQnrPkb2ydk0Dd4eJHOairsOUlFXNlmyOR7uYdak0UQV58pOTuyOUru5D2vnjkjpKSBpwJy1IoL8WgUPTT1r1ZsnU33ZBkG6d3iVcZKFNXKItRhdjGuOZDaX493QRXItUWC14vDz9odakosMOBB04lX2RCx2I4waeY06kqms12txdPW9tzESEWmhXlSILXtr5xufmHAkYsK6af5RUwnfR7j4yvozWVYZXMbyR0KvFWGVzG8kdCTiOBdfg+d9VnbiZ8j8vDQjVZ24mfI/Lw0KQmO7YIbXSnisD4LUlFzncp3vFO4IbXSnisD4LUlEzjyne8VTh92PobsSdAukFuj3dI5qn9RTTXVGJel6gQrzg0aTTm0+oFVenUrlO61HbJlquvnIMnCch5k9PvpDdxU8+LrW5kMAUGIBRtsRsjf6j1daiT6kyG7nMVkpa+6mgYzxbingEtZ0C7DG6cZ500hqzzSNUlmZhKWhOXBQZxycHCt8xHDWknQo+TkzEN+JkOQbu5zLkEt3sciluzFnyF7ZPyaAdPCd1SoQAiq5KTk7nJSbMqtPOM8Z6SpiatNrcQxn1DjKTkrOL8bsQ3NJ+gTqTyJyY2n5dWLwC5uzGQHGd3RRMTcPFiyUvDiOUc3WnLSZSEQBQCmTjok4bqsbwFw5qVp6gjUs3mCUs3mESrDK5jeSOhV9wVglcxvJHQtiODlbg+d9VnbiZ8j8vDQjVZ24mfI/Lw0KQnO7YIbXSnisD4LUlEzjyne8U7ghtdKeKwPgtSUTOPKd7xVOH3Y+huzCcsltYnE09ICTTdlPpE4wR0HqVFX0MdU9LJpQUy29GI3XU5sXVVTqgZyrYrjpvVHqIUlHd/BPS3ZPBZXiG+oBGQiq9pIojJ51+I2HorU9I9XSpFopkUOyJWYr+cjmAI6lJzUwGNqebhO4mTjayGSVrIzMTTWCruYaTxJC/EjZNizd/zKvUrKF5vxcdcg4OLc4FJBq2kdtzl1HYUl7MY3KKnh6hkTdFlYQNt7gtt7idqu/DPCQPXXqUZAOLnJ/tp1hMWvGq4N3BXnP+3SlA6g4+hWUo+Qppx8p4ccqsErmN5I6FXirDK5jeSOhDiNkDW4PnfVZ24mfI/Lw0I1WduJnyPy8NCkJzu2CG10p4rA+C1JRM48p3vFO4IbXSnisD4LUlEzncp3vFU4fdj6O7PUGEXGgW2PAMJwPODxZQnbIhbEu0k05gtNqTVTdGjLxpmdynlWweZylYlIcQOFRjBSVpyl4XhlGXhH1CRk5wsO63SOsKZZGDhUEHnU7i6croS4uDEbKm8Vw/08Iy0UkoW0YFx9W4gcYpod/mNSEjOXxjzhl+q7UjpmWx2cf1IjobaTAH5z0E9aYjjXI4bobl6T00WqfN2MHDcB6W9SzZr6xSTlIJ6ExptZuwb2zdiXWViqLylJwK0Tk0GNrp0DdKzMTbWjZHm0nmVDtvC+kcBtHAZ3B+Vp69KJWWstivC4WpiJ5YInnPJNTjJWFrl44e0OaagioK2L0la2g1pp2MFWGVzG8kdCrxVhlcxvJHQpsRwIr8Hzvqs7cTPkfl4aEarO3Ez5H5eGhSEx3bBDa6U8VgfBakomceU73incENrpTxWB8FqSiZx5TveKpw+7H0N2SNlTP7p3ahFoyRrebzjrUaFIytqaH+f6o5wlGWaIcotPNEjUFqlZuUa4Xm0HDo59xRsSEW5U2E1IOMlIxDZUgZKkDzmikBYx8P+3/kkILqOaTkBB5qqZ+8ofhep30Sqrkn5RdRyT0FfuY+H/b/AMlkWMfD/tI/9kz95Q/C9Tvoj7yh+F6nfRJzVBeaYhNyJY2t+uMCmPtJKikrRnGOZRpqajQeHgUcqaN2tR1O7WpgBVPCmxww66wUBNHAZA7QRx9atqi8JJhrZd4dlcKNG6a1xeZcxEFKDuelgas6daOXnSxFYHz5q6ET+ZvX9VaVR8FYZMy2mhrieKiu6DCSbp6j/qsIxr6coCrDK5jeSOhV4qwyuY3kjoWxHB4lfg+d9VnbiZ8j8vDQjVZ24mfI/Lw0KQmO7YIbXSnisD4LUlEzjyne8U7ghtdKeKwPgtSUTOPKd7xVOH3Y+huzCEIVhSbIMwWmrSmRHa4aGncOafooyYnGQ89zW8ZHQouPhZBbkLncQxecpFR01q3YZHC1KusIsn4rRxevzL1Iwg6IA4VFD0KoRcNPAhfqd1AJduGkcOqwMadGInLxlJniIZWkyz/ysTJbW+WdM+7ofgj1rTNyLAxxDQDdNMuWi5w/CydiZIjv6GAdAS8X7ZEGy+0OHDrgH0Uqru+lzkfo1RfzKkV9y6xZhrc5zW8bgOlITGEcBn797gaCfXkVUZYMd2PW3cZIHSU3AwQjHOLWjjr0Kjr1ZemJasDhaf8AMq3+Lf8ARqcwyOSEyn5nY/MB9VCExZiJ+89x9XU0KySuB8MftHF/ANiPqpqWlGQxRjQ0cA/yq50atR/xHoF43DYdWoRu/cRsOxhAbjxvdnHqClEIV0IKKsjxatWVWTnJ6swVYZXMbyR0KvFWGVzG8kdCnxHBJX4PnfVZ24mfI/Lw0I1WduJnyPy8NCkJju2CG10p4rA+C1JRM48p3vFO4IbXSnisD4LUlEzjyne8VTh92Po7s8PeACSaACpPAq3N2zEjG7Aq1pxAgVe+mIkD91vCVI4SOOsXRivvY0ngLsa9WHAaGFwGMucOJrSWhvqTJ3lLImexRUaVPqyV3fQiIOCr344jg2u6S9/OcifgYJQRnXncZp0KbQuxw9NcHJ4+vLaVl2EYdhwG5IbecV6U9ISbBEbRjRj0NG5xIWyWOzbyh0060UoRUXZElSrOSd5Mn2sAyBK2r+zPCR0p1I2wfwxygoYepHnR3RDKdl4Q1toNDi41BL2yIW5pI4lfUg5rQrnBy2JOYsoHGzEdzQoyJCLTQiiflrV0P8/1CcmJcRG9BSFOVN2mKU5QdpEEhZc2hoVhVlBgqwyuY3kjoVeKsMrmN5I6FLiOBFfg+d9VnbiZ8j8vDQjVZ24mfI/Lw0KQmO64In/TpTxWB8Fqh4tsQLx/Gh5zv4jfCPCpnBAf6dKeKwPgtUDhY8/ZZipOQ6f+oE6m3G7XsWYOKnUUHy0jTaUVkxBe2E9j3AXgGuBNQag4isWJNA13H7McBOJ7eZ3TwpayrKZGk4BNWvazYxG4nN2R06RwFIlj5Z9I2Y51REZm3vC/I7dacRRuUk1No9tU4OMqMXqm9P8AXvsWSLacJri10RgIygvaCOMVXn75gfzof62/VYl7VNBeJpkD2k3Tzfung8yhrFf/AKnNEE5uUH8zNKY6rTVraksMOnGblfyq/wA6pe3cnnT8MMDy9gaTQOvChO4DXHkXiHbUAOH40PEQf2jfC405fO6a8aSn7NbEIfVzIjc2Kw0eOAn94cBRyz20sTwVN6Sv+/sWuUnocVt6E9r21pVpBFdIqEnbsYNYC4gAHGSQABTSSo6FbkWWIZPt2NaNmWA62f8AuDLDPqWi18IddcIcmNdc07KJWkJhIpjeM4/laoYPzImhhp51Zae99Pz+2L/fMD+dD9I36rdLzrIldbe11Mt1wNOOiXlLKAdrkVxjRfDdkbwQ25GD1qRFTunnJV8XN7lVTprSN3+/gQ++YH86H+tv1UvZ2EMuGAGPCrXJfbzDKq1qhyzmyjS4nHFGKpNMRVt+23YLADsixvNsQpZzdSWRA1qcOjCav5m/7fYSmz+I6m6o51rwRliw/wBbfqnF5jxDddjOadJ3FXqloDBLZin3xAOSND/W36q2yuY3kjoXPcBHH7JlP7R2n8rV0KVzG8kdCkqScoqTOfUKSpVHTXDPnfVZ24mfI/Lw0I1WduJnyPy8NCQecd1wRP8Ap0p4rA+C1V63xEiwY0NkGJefUCutgVv1y3+AqwYJ7Wyun/8ALA4P4LdKoVlWNNMiuMRrzDuxw+GY1S688mEA/XDVwAArRoGPHutpK90VYWp055ktv8E3YuuQpeHDfBiXmtoaa2cdSfD4VJll5tHNxEY2uAPMRjCq8tZMcQGNdDiYoznRWfaKuiwzf1sNfexXb0Orait1YmLJjGFDGtPcRGLg0TNDDl71dZc+8L5I06MlVVFNKxVOq5ycuW78jsaxXwTelquZpgk6NIhl2I8l3Ml7Hkoom40UsdDa9oulwGPG3FQE0yHdSk3Ycy6LELA9sN8aDsDMHFDFy+9hDqtdiigtyODxpAWZTBuZ/HdffDf+JrLdcJzibt5152K6aUoLpocdEvpq90ULGzytNJ3Vr87otzL37w830RFJDSaE8ApX1kBVeZwamojTrEGJDYTC2Dpgu2TXkxIldcFQWENpeF4muKix3JTwexoe5pY2O10RsYOa9r3gsa2E5xLCG3w0uqWuLakgI3VS0IXURb7Zm4kWWiQ2y0a8+GWgkQqVIxY76ibClI0KWhwny8W80vrTWyNk6oob6SkrFtGG6DEYwgy8OEww3TJf9oq78cuN4tGxxNLhWuPTQMusqJCmnODY7mhkN7HOmhR8S9GMUPbkDXCJDbiH8IZMpjjdSutzQxDUOlGKs3fn49yw2fIl4q9roeOlHXanhxE4vopIXIY3PWT1rlExAtEMiCHDfDDol6jJgvcYVa60HlxLaDSKVVemPtLBRojMq+8WPiudkbQAtLgSK46XsuNadSV/PcrhgJ1lmzL4V2dXwrlhOQdbBukG81xx7Ibo3MaSk5iMxgbGhOcQAL8Mtc11MQNCQQfOojBXCACDDhR9i9opW8XAmulziTXjJ41rjWVM6603C8689z4uvuAfBNbrGtDxd2Ju3S3LQ13aIKHqgdnGpQgqNSOm6+/csf28fy4voylp2PGewtgwnNJFL8QtaGg4qhoJJO4q5Z9hTrIdHFxLobA5ojFpqyKHRGl5e7ZPZsWvaW0qQQMqcbZMYPbEEOIIbYoLZf7QS67rZa81LqUL7huk/uk4q0THmasxUakYu6iTViWR9ngiHW8akk0pVxy0G5iHmVwlcxvJHQuVxMHJgiC1tW7GLrjzFfEuF770MUEVhcWDTUjHpXUbOh3YUMEl1GNF45XUaBU00nKk1dEkS4qcqks0t2fPWqztxM+R+XhoRqs7cTPkfl4aFOSHdsENrpTxWB8FqSiZx5TveKdwQ2ulPFYHwWpKJnHlO94qnD7sfQ3ZhCFsg7v+D/dVt2KTdDlgM/GfBHWdC9/aQ3JdbyRU+c/RLPjaBk6VrS8mbWQGW+40+eJ4eM19WRanzTjpoNwYlqQiUIrg6ooKoQhHYIFqmJZrxR7Q4cIr/wDFtQuNX3OptO6KvamCWV0A/wBBPQfqtNh266E7Wo1btaVNasPDwK3KItyx9cF9gGuNHM4eCepSzo5Hnp/g9WjjVVXSxGqez5RLArKhbAnqtDDkobtcooaOhnhb0EKaVEJZlc86rSdOeVmCrDK5jeSOhV4qwyuY3kjoSMRwR1+D531WduJnyPy8NCNVnbiZ8j8vDQpCY7tghtdKeKwPgtSUTOPKd7xTuCG10p4rA+C1JRM48p3vFU4fdj6O7MLN7EmJaz3Ox5Bun6KSgWcxuip3SnTrRiNlUiiIhy7nZASmYdkuOUgetTACykOvJ7CXWfBGtscaXHmoFtFks4fP9E6hLdST5Ac5PkU+7Ie56yg2ZD3PWU2hDnl7nMz9xF1ks4Rz/Van2MNDvOFJoRKrNcnepL3IV9lPGSh/zhSsSEW5QQrIsOaDlTFiJchqs+TnkeTMOO4tGxd+I2miI3OHOK/4FNw31AO6FNTNksdk2Jy4snmUY+zzCFNG7oTKUo30LZYlVkr7o1FWGVzG8kdCrxVhlcxvJHQuYjglrcHzvqs7cTPkfl4aEarO3Ez5H5eGhSEx3bBDa6U8VgfBamZazaEufjNSQOckKpYOao0hCk5eFEj3XsgQmObrUY0c2G1rhUMINCDkNFI99Gzt8exj9hdTa2Op2LVRZVU76Nnb49jH7CO+jZ2+PYx+wuHC1oVU76Nnb49jH7CO+jZ2+PYx+wsYtaFVO+jZ2+PYx+wjvo2dvj2MfsLGLWhVTvo2dvj2MfsI76Nnb49jH7Cxi1oVU76Nnb49jH7CO+jZ2+PYx+wsYtaFVO+jZ2+PYx+wjvo2dvj2MfsLGLUsObXKqt30bO3x7GP2Ed9Gzt8exj9hYxKz1m0xsHNl8ykZYUY2vgjoVZ76Nnb49jG7Cx30bO3x7GP2EcpuSswnJtWZx3VZ24mfI/Lw0JfVDnmTVpRo0ub8N+t3XULa3YLGnE6hGNpGMaFlACf/2Q==">
            <a:extLst>
              <a:ext uri="{FF2B5EF4-FFF2-40B4-BE49-F238E27FC236}">
                <a16:creationId xmlns:a16="http://schemas.microsoft.com/office/drawing/2014/main" id="{4D5B88E9-B204-1949-A26C-013E770A97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endParaRPr lang="it-IT" altLang="en-US" sz="1800">
              <a:latin typeface="Tw Cen MT" panose="020B0602020104020603" pitchFamily="34" charset="7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1EF918A-6EB0-D365-4278-3F8ED3FAD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" y="1536640"/>
            <a:ext cx="82804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45" indent="-182245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It provides rich dividends:</a:t>
            </a:r>
            <a:endParaRPr lang="en-US" sz="2800" u="sng" dirty="0"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2245" indent="-182245">
              <a:lnSpc>
                <a:spcPct val="160000"/>
              </a:lnSpc>
            </a:pPr>
            <a:r>
              <a:rPr lang="en-US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Space</a:t>
            </a:r>
            <a:r>
              <a:rPr lang="en-US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saving, of course!</a:t>
            </a:r>
          </a:p>
          <a:p>
            <a:pPr lvl="1" indent="-182245">
              <a:lnSpc>
                <a:spcPct val="160000"/>
              </a:lnSpc>
            </a:pPr>
            <a:r>
              <a:rPr lang="en-US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… and thus, reduced </a:t>
            </a:r>
            <a:r>
              <a:rPr lang="en-US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storage and transmission </a:t>
            </a:r>
            <a:r>
              <a:rPr lang="en-US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costs</a:t>
            </a:r>
          </a:p>
          <a:p>
            <a:pPr marL="182245" indent="-182245">
              <a:lnSpc>
                <a:spcPct val="160000"/>
              </a:lnSpc>
            </a:pPr>
            <a:r>
              <a:rPr lang="en-US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Energy</a:t>
            </a:r>
            <a:r>
              <a:rPr lang="en-US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saving: less servers involved</a:t>
            </a:r>
          </a:p>
          <a:p>
            <a:pPr marL="182245" indent="-182245">
              <a:lnSpc>
                <a:spcPct val="160000"/>
              </a:lnSpc>
            </a:pPr>
            <a:r>
              <a:rPr lang="en-US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Speed: </a:t>
            </a:r>
            <a:r>
              <a:rPr lang="en-US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not so obvious! </a:t>
            </a:r>
          </a:p>
          <a:p>
            <a:pPr lvl="1" indent="-182245">
              <a:lnSpc>
                <a:spcPct val="160000"/>
              </a:lnSpc>
            </a:pPr>
            <a:r>
              <a:rPr lang="en-US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better exploitation of the </a:t>
            </a:r>
            <a:r>
              <a:rPr lang="en-US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memory hierarchy</a:t>
            </a:r>
          </a:p>
          <a:p>
            <a:pPr lvl="1" indent="-182245"/>
            <a:r>
              <a:rPr lang="en-US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reduced </a:t>
            </a:r>
            <a:r>
              <a:rPr lang="en-US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burning out </a:t>
            </a:r>
            <a:r>
              <a:rPr lang="en-US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of sectors in SSD disks</a:t>
            </a:r>
          </a:p>
          <a:p>
            <a:pPr lvl="1" indent="-182245">
              <a:lnSpc>
                <a:spcPct val="160000"/>
              </a:lnSpc>
            </a:pPr>
            <a:r>
              <a:rPr lang="en-US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no need to </a:t>
            </a:r>
            <a:r>
              <a:rPr lang="en-US" dirty="0">
                <a:solidFill>
                  <a:schemeClr val="accent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decompress</a:t>
            </a:r>
            <a:r>
              <a:rPr lang="en-US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the whole data, in some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ma 2">
            <a:extLst>
              <a:ext uri="{FF2B5EF4-FFF2-40B4-BE49-F238E27FC236}">
                <a16:creationId xmlns:a16="http://schemas.microsoft.com/office/drawing/2014/main" id="{2FCCD9A3-8040-FEE1-C48E-2F4526F122F8}"/>
              </a:ext>
            </a:extLst>
          </p:cNvPr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6" name="Immagine 5" descr="cherubino_pant541.eps">
            <a:extLst>
              <a:ext uri="{FF2B5EF4-FFF2-40B4-BE49-F238E27FC236}">
                <a16:creationId xmlns:a16="http://schemas.microsoft.com/office/drawing/2014/main" id="{D715E5AD-87D7-07AA-D904-A5629D1D4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7" name="Immagine 6" descr="logo_white.eps">
            <a:extLst>
              <a:ext uri="{FF2B5EF4-FFF2-40B4-BE49-F238E27FC236}">
                <a16:creationId xmlns:a16="http://schemas.microsoft.com/office/drawing/2014/main" id="{A6276688-3E3E-BA5A-9D7C-4CF040E8E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ABC91E1-1FB2-4B8E-E7CB-C8EC9CE05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6" y="378798"/>
            <a:ext cx="9144000" cy="598559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B852EAC9-6850-7C05-A0CE-6A4CDA591375}"/>
              </a:ext>
            </a:extLst>
          </p:cNvPr>
          <p:cNvSpPr/>
          <p:nvPr/>
        </p:nvSpPr>
        <p:spPr>
          <a:xfrm>
            <a:off x="6300192" y="1772816"/>
            <a:ext cx="2592288" cy="2520280"/>
          </a:xfrm>
          <a:prstGeom prst="rect">
            <a:avLst/>
          </a:prstGeom>
          <a:solidFill>
            <a:schemeClr val="bg1"/>
          </a:solidFill>
          <a:ln w="264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7F2D125-2670-9066-106B-3E12E52E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48" y="1802144"/>
            <a:ext cx="2592289" cy="13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9F860A30-4EEE-1242-32C2-8D495AE170EC}"/>
              </a:ext>
            </a:extLst>
          </p:cNvPr>
          <p:cNvSpPr/>
          <p:nvPr/>
        </p:nvSpPr>
        <p:spPr>
          <a:xfrm>
            <a:off x="131534" y="1427632"/>
            <a:ext cx="4464000" cy="360000"/>
          </a:xfrm>
          <a:prstGeom prst="rect">
            <a:avLst/>
          </a:prstGeom>
          <a:solidFill>
            <a:srgbClr val="FFFF00">
              <a:alpha val="27762"/>
            </a:srgb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destra 25">
            <a:extLst>
              <a:ext uri="{FF2B5EF4-FFF2-40B4-BE49-F238E27FC236}">
                <a16:creationId xmlns:a16="http://schemas.microsoft.com/office/drawing/2014/main" id="{DC629796-FFE1-8750-F083-20FBB6BD78AE}"/>
              </a:ext>
            </a:extLst>
          </p:cNvPr>
          <p:cNvSpPr/>
          <p:nvPr/>
        </p:nvSpPr>
        <p:spPr>
          <a:xfrm>
            <a:off x="826826" y="2432108"/>
            <a:ext cx="432048" cy="64807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481B5FF-2813-9973-F604-67EE308518A3}"/>
              </a:ext>
            </a:extLst>
          </p:cNvPr>
          <p:cNvSpPr/>
          <p:nvPr/>
        </p:nvSpPr>
        <p:spPr>
          <a:xfrm>
            <a:off x="7729870" y="674868"/>
            <a:ext cx="1545664" cy="47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17C6D7E4-BBF4-F666-D98E-738963D97861}"/>
              </a:ext>
            </a:extLst>
          </p:cNvPr>
          <p:cNvGrpSpPr/>
          <p:nvPr/>
        </p:nvGrpSpPr>
        <p:grpSpPr>
          <a:xfrm>
            <a:off x="5829069" y="311211"/>
            <a:ext cx="3333750" cy="1019642"/>
            <a:chOff x="4591613" y="230578"/>
            <a:chExt cx="3333750" cy="1019642"/>
          </a:xfrm>
        </p:grpSpPr>
        <p:pic>
          <p:nvPicPr>
            <p:cNvPr id="23" name="Picture 37" descr="Google Faculty Research Awards">
              <a:extLst>
                <a:ext uri="{FF2B5EF4-FFF2-40B4-BE49-F238E27FC236}">
                  <a16:creationId xmlns:a16="http://schemas.microsoft.com/office/drawing/2014/main" id="{84CDD906-C799-653F-33FB-3AAAC1D22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613" y="230578"/>
              <a:ext cx="3333750" cy="95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sellaDiTesto 1">
              <a:extLst>
                <a:ext uri="{FF2B5EF4-FFF2-40B4-BE49-F238E27FC236}">
                  <a16:creationId xmlns:a16="http://schemas.microsoft.com/office/drawing/2014/main" id="{86B49C02-816B-532B-14DB-ABC9444FA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3847" y="942443"/>
              <a:ext cx="16479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r>
                <a:rPr lang="it-IT" altLang="en-US" sz="1400" b="1" dirty="0">
                  <a:solidFill>
                    <a:srgbClr val="FF0000"/>
                  </a:solidFill>
                  <a:latin typeface="Tw Cen MT" panose="020B0602020104020603" pitchFamily="34" charset="77"/>
                </a:rPr>
                <a:t>The </a:t>
              </a:r>
              <a:r>
                <a:rPr lang="it-IT" altLang="en-US" sz="1400" b="1" dirty="0" err="1">
                  <a:solidFill>
                    <a:srgbClr val="FF0000"/>
                  </a:solidFill>
                  <a:latin typeface="Tw Cen MT" panose="020B0602020104020603" pitchFamily="34" charset="77"/>
                </a:rPr>
                <a:t>edition</a:t>
              </a:r>
              <a:r>
                <a:rPr lang="it-IT" altLang="en-US" sz="1400" b="1" dirty="0">
                  <a:solidFill>
                    <a:srgbClr val="FF0000"/>
                  </a:solidFill>
                  <a:latin typeface="Tw Cen MT" panose="020B0602020104020603" pitchFamily="34" charset="77"/>
                </a:rPr>
                <a:t> of 2016</a:t>
              </a:r>
              <a:endParaRPr lang="en-US" altLang="en-US" sz="1400" b="1" dirty="0">
                <a:solidFill>
                  <a:srgbClr val="FF0000"/>
                </a:solidFill>
                <a:latin typeface="Tw Cen MT" panose="020B06020201040206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6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AB4916-01D0-F64F-91AD-F7EDAADB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Searching</a:t>
            </a:r>
            <a:r>
              <a:rPr lang="it-IT"/>
              <a:t> </a:t>
            </a:r>
            <a:r>
              <a:rPr lang="it-IT" err="1"/>
              <a:t>Compressed</a:t>
            </a:r>
            <a:r>
              <a:rPr lang="it-IT"/>
              <a:t> Data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0A188CF-B8AC-4242-8518-A2A1F4332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04584"/>
            <a:ext cx="8226354" cy="95410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20675" indent="-320675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C7C8CA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4A66A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7030A0"/>
                </a:solidFill>
                <a:sym typeface="Calibri" panose="020F0502020204030204" pitchFamily="34" charset="0"/>
              </a:rPr>
              <a:t>We were the first in 2000 to show how to search </a:t>
            </a:r>
            <a:r>
              <a:rPr lang="en-US" altLang="en-US" sz="2800" b="1" i="1">
                <a:solidFill>
                  <a:srgbClr val="7030A0"/>
                </a:solidFill>
                <a:sym typeface="Calibri" panose="020F0502020204030204" pitchFamily="34" charset="0"/>
              </a:rPr>
              <a:t>compressed</a:t>
            </a:r>
            <a:r>
              <a:rPr lang="en-US" altLang="en-US" sz="2800" b="1">
                <a:solidFill>
                  <a:srgbClr val="7030A0"/>
                </a:solidFill>
                <a:sym typeface="Calibri" panose="020F0502020204030204" pitchFamily="34" charset="0"/>
              </a:rPr>
              <a:t> data, without decompressing all of them</a:t>
            </a:r>
            <a:endParaRPr lang="en-US" altLang="en-US" sz="3200" b="1">
              <a:solidFill>
                <a:srgbClr val="7030A0"/>
              </a:solidFill>
              <a:sym typeface="Calibri" panose="020F0502020204030204" pitchFamily="34" charset="0"/>
            </a:endParaRPr>
          </a:p>
        </p:txBody>
      </p:sp>
      <p:pic>
        <p:nvPicPr>
          <p:cNvPr id="8" name="Immagine 3">
            <a:extLst>
              <a:ext uri="{FF2B5EF4-FFF2-40B4-BE49-F238E27FC236}">
                <a16:creationId xmlns:a16="http://schemas.microsoft.com/office/drawing/2014/main" id="{4CE5ECFC-35A2-244F-8C0F-6FE761841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26485" r="25461" b="7503"/>
          <a:stretch>
            <a:fillRect/>
          </a:stretch>
        </p:blipFill>
        <p:spPr bwMode="auto">
          <a:xfrm>
            <a:off x="510945" y="2975471"/>
            <a:ext cx="18859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86D587A-C177-A943-940F-D72483B55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86" y="3068960"/>
            <a:ext cx="6084168" cy="2585605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8D7CEFE8-B703-5E46-BD98-4D186F974562}"/>
              </a:ext>
            </a:extLst>
          </p:cNvPr>
          <p:cNvSpPr/>
          <p:nvPr/>
        </p:nvSpPr>
        <p:spPr>
          <a:xfrm>
            <a:off x="3131840" y="3984239"/>
            <a:ext cx="1008112" cy="288032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CAE6769-F5FB-DC43-939A-19793B5AD190}"/>
              </a:ext>
            </a:extLst>
          </p:cNvPr>
          <p:cNvSpPr/>
          <p:nvPr/>
        </p:nvSpPr>
        <p:spPr>
          <a:xfrm>
            <a:off x="3119603" y="5373216"/>
            <a:ext cx="1008112" cy="288032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arallelogramma 2">
            <a:extLst>
              <a:ext uri="{FF2B5EF4-FFF2-40B4-BE49-F238E27FC236}">
                <a16:creationId xmlns:a16="http://schemas.microsoft.com/office/drawing/2014/main" id="{2FCCD9A3-8040-FEE1-C48E-2F4526F122F8}"/>
              </a:ext>
            </a:extLst>
          </p:cNvPr>
          <p:cNvSpPr/>
          <p:nvPr/>
        </p:nvSpPr>
        <p:spPr>
          <a:xfrm>
            <a:off x="-238532" y="6376663"/>
            <a:ext cx="8472198" cy="481338"/>
          </a:xfrm>
          <a:prstGeom prst="parallelogram">
            <a:avLst/>
          </a:prstGeom>
          <a:solidFill>
            <a:srgbClr val="0F406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F406B"/>
              </a:solidFill>
            </a:endParaRPr>
          </a:p>
        </p:txBody>
      </p:sp>
      <p:pic>
        <p:nvPicPr>
          <p:cNvPr id="6" name="Immagine 5" descr="cherubino_pant541.eps">
            <a:extLst>
              <a:ext uri="{FF2B5EF4-FFF2-40B4-BE49-F238E27FC236}">
                <a16:creationId xmlns:a16="http://schemas.microsoft.com/office/drawing/2014/main" id="{D715E5AD-87D7-07AA-D904-A5629D1D4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76662"/>
            <a:ext cx="459462" cy="469067"/>
          </a:xfrm>
          <a:prstGeom prst="rect">
            <a:avLst/>
          </a:prstGeom>
        </p:spPr>
      </p:pic>
      <p:pic>
        <p:nvPicPr>
          <p:cNvPr id="7" name="Immagine 6" descr="logo_white.eps">
            <a:extLst>
              <a:ext uri="{FF2B5EF4-FFF2-40B4-BE49-F238E27FC236}">
                <a16:creationId xmlns:a16="http://schemas.microsoft.com/office/drawing/2014/main" id="{A6276688-3E3E-BA5A-9D7C-4CF040E8E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07" y="6502430"/>
            <a:ext cx="2395665" cy="22087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622C52-DF66-B9F2-7C7B-8CCEC89F9544}"/>
              </a:ext>
            </a:extLst>
          </p:cNvPr>
          <p:cNvSpPr txBox="1"/>
          <p:nvPr/>
        </p:nvSpPr>
        <p:spPr>
          <a:xfrm rot="1200000">
            <a:off x="6363786" y="803664"/>
            <a:ext cx="1835759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Lucida Sans"/>
                <a:ea typeface="MS PGothic"/>
              </a:rPr>
              <a:t>FM-index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1A43A4-949C-E45B-A942-4F51D6BF7C45}"/>
              </a:ext>
            </a:extLst>
          </p:cNvPr>
          <p:cNvSpPr txBox="1"/>
          <p:nvPr/>
        </p:nvSpPr>
        <p:spPr>
          <a:xfrm rot="19236270">
            <a:off x="7751578" y="4926671"/>
            <a:ext cx="133122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b="1" dirty="0" err="1">
                <a:solidFill>
                  <a:srgbClr val="7030A0"/>
                </a:solidFill>
                <a:latin typeface="Lucida Sans"/>
                <a:ea typeface="MS PGothic"/>
              </a:rPr>
              <a:t>BowTie</a:t>
            </a:r>
            <a:endParaRPr lang="it-IT" sz="2400" b="1" dirty="0">
              <a:solidFill>
                <a:srgbClr val="7030A0"/>
              </a:solidFill>
              <a:latin typeface="Lucida Sans"/>
              <a:ea typeface="MS PGothic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6EDE93-038C-2D15-10B2-7EF5E81BB5A1}"/>
              </a:ext>
            </a:extLst>
          </p:cNvPr>
          <p:cNvSpPr txBox="1"/>
          <p:nvPr/>
        </p:nvSpPr>
        <p:spPr>
          <a:xfrm rot="19236270">
            <a:off x="7877044" y="3493336"/>
            <a:ext cx="108029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400" b="1" dirty="0">
                <a:solidFill>
                  <a:srgbClr val="7030A0"/>
                </a:solidFill>
                <a:latin typeface="Lucida Sans"/>
                <a:ea typeface="MS PGothic"/>
              </a:rPr>
              <a:t>BWA</a:t>
            </a:r>
          </a:p>
        </p:txBody>
      </p:sp>
    </p:spTree>
    <p:extLst>
      <p:ext uri="{BB962C8B-B14F-4D97-AF65-F5344CB8AC3E}">
        <p14:creationId xmlns:p14="http://schemas.microsoft.com/office/powerpoint/2010/main" val="11669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302" y="400036"/>
            <a:ext cx="7808912" cy="957262"/>
          </a:xfrm>
          <a:ln/>
        </p:spPr>
        <p:txBody>
          <a:bodyPr lIns="0" tIns="0" rIns="0" bIns="0"/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Software Heritage...</a:t>
            </a:r>
            <a:endParaRPr lang="en-GB" sz="2000" b="1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6326" y="6021288"/>
            <a:ext cx="8282340" cy="681762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it-IT" sz="2800" kern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Raw</a:t>
            </a:r>
            <a:r>
              <a:rPr lang="it-IT" sz="2800" kern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800" kern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space</a:t>
            </a:r>
            <a:r>
              <a:rPr lang="it-IT" sz="2800" kern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8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(files) </a:t>
            </a:r>
            <a:r>
              <a:rPr lang="it-IT" sz="2800" kern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it-IT" sz="28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800" kern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about</a:t>
            </a:r>
            <a:r>
              <a:rPr lang="it-IT" sz="28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800" kern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</a:t>
            </a:r>
            <a:r>
              <a:rPr lang="it-IT" sz="2800" kern="0" err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PetaByte</a:t>
            </a:r>
            <a:r>
              <a:rPr lang="it-IT" sz="2800" kern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8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(10</a:t>
            </a:r>
            <a:r>
              <a:rPr lang="it-IT" sz="2800" kern="0" baseline="30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  <a:r>
              <a:rPr lang="it-IT" sz="2800" ker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bytes)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B0B2EB-92DF-FE3C-F2B6-13D3D28FE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2"/>
          <a:stretch/>
        </p:blipFill>
        <p:spPr>
          <a:xfrm>
            <a:off x="467544" y="1357298"/>
            <a:ext cx="7811634" cy="45582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A565880-A2D5-B43D-BB02-1C5815AAF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1715379"/>
            <a:ext cx="8963025" cy="3876505"/>
          </a:xfrm>
          <a:prstGeom prst="rect">
            <a:avLst/>
          </a:prstGeom>
          <a:noFill/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49F73E7-5A97-4B91-6515-D3E5DF5DA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808912" cy="957262"/>
          </a:xfrm>
          <a:ln/>
        </p:spPr>
        <p:txBody>
          <a:bodyPr lIns="0" tIns="0" rIns="0" bIns="0"/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b="1">
                <a:solidFill>
                  <a:schemeClr val="accent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How to approach the problem?</a:t>
            </a:r>
            <a:endParaRPr lang="en-GB" sz="2000" b="1">
              <a:solidFill>
                <a:schemeClr val="accent1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E92633FD-D6C9-3C22-CDD7-395957A3E266}"/>
              </a:ext>
            </a:extLst>
          </p:cNvPr>
          <p:cNvCxnSpPr/>
          <p:nvPr/>
        </p:nvCxnSpPr>
        <p:spPr>
          <a:xfrm>
            <a:off x="1997242" y="3924701"/>
            <a:ext cx="3426594" cy="962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4E10701-4D27-37D5-34C0-9116DAF24271}"/>
              </a:ext>
            </a:extLst>
          </p:cNvPr>
          <p:cNvCxnSpPr>
            <a:cxnSpLocks/>
          </p:cNvCxnSpPr>
          <p:nvPr/>
        </p:nvCxnSpPr>
        <p:spPr>
          <a:xfrm>
            <a:off x="601578" y="4174957"/>
            <a:ext cx="3176337" cy="1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792" y="421471"/>
            <a:ext cx="7808912" cy="957262"/>
          </a:xfrm>
          <a:ln/>
        </p:spPr>
        <p:txBody>
          <a:bodyPr lIns="0" tIns="0" rIns="0" bIns="0">
            <a:normAutofit fontScale="90000"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b="1" dirty="0">
                <a:solidFill>
                  <a:schemeClr val="accent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Three main families of compressors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1424152"/>
            <a:ext cx="8605868" cy="471490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342900" indent="-342900">
              <a:lnSpc>
                <a:spcPct val="160000"/>
              </a:lnSpc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kumimoji="0" lang="it-IT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[1977]</a:t>
            </a:r>
            <a:r>
              <a:rPr lang="it-IT" kern="0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r>
              <a:rPr kumimoji="0" lang="it-IT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kern="0" dirty="0" err="1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Lempel-Ziv</a:t>
            </a:r>
            <a:r>
              <a:rPr lang="it-IT" kern="0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kern="0" dirty="0" err="1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parsing</a:t>
            </a:r>
            <a:r>
              <a:rPr lang="it-IT" kern="0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it-IT" kern="0" dirty="0" err="1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its</a:t>
            </a:r>
            <a:r>
              <a:rPr lang="it-IT" kern="0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kern="0" dirty="0" err="1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derivatives</a:t>
            </a:r>
            <a:endParaRPr lang="it-IT" kern="0" dirty="0"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classic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approach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made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famous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by </a:t>
            </a:r>
            <a:r>
              <a:rPr lang="it-IT" sz="1800" b="1" kern="0" dirty="0" err="1">
                <a:solidFill>
                  <a:srgbClr val="0070C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gzip</a:t>
            </a:r>
            <a:endParaRPr lang="it-IT" sz="1800" b="1" kern="0" dirty="0">
              <a:solidFill>
                <a:srgbClr val="0070C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revamped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interest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around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1800" kern="0" dirty="0">
                <a:solidFill>
                  <a:srgbClr val="0070C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7z, </a:t>
            </a:r>
            <a:r>
              <a:rPr lang="it-IT" sz="1800" kern="0" dirty="0" err="1">
                <a:solidFill>
                  <a:srgbClr val="0070C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zstd</a:t>
            </a:r>
            <a:r>
              <a:rPr lang="it-IT" sz="1800" kern="0" dirty="0">
                <a:solidFill>
                  <a:srgbClr val="0070C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800" kern="0" dirty="0" err="1">
                <a:solidFill>
                  <a:srgbClr val="0070C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brotli</a:t>
            </a:r>
            <a:r>
              <a:rPr lang="it-IT" sz="1800" kern="0" dirty="0">
                <a:solidFill>
                  <a:srgbClr val="0070C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800" kern="0" dirty="0" err="1">
                <a:solidFill>
                  <a:srgbClr val="0070C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lzfse</a:t>
            </a:r>
            <a:r>
              <a:rPr lang="it-IT" sz="1800" kern="0" dirty="0">
                <a:solidFill>
                  <a:srgbClr val="0070C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…</a:t>
            </a:r>
            <a:endParaRPr lang="it-IT" sz="180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250000"/>
              </a:lnSpc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kumimoji="0" lang="it-IT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[1994]</a:t>
            </a:r>
            <a:r>
              <a:rPr lang="it-IT" kern="0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r>
              <a:rPr kumimoji="0" lang="it-IT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Burrows-Wheeler </a:t>
            </a:r>
            <a:r>
              <a:rPr kumimoji="0" lang="it-IT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Transform</a:t>
            </a:r>
            <a:r>
              <a:rPr kumimoji="0" lang="it-IT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kumimoji="0" lang="it-IT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its</a:t>
            </a:r>
            <a:r>
              <a:rPr kumimoji="0" lang="it-IT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derivatives</a:t>
            </a:r>
            <a:endParaRPr kumimoji="0" lang="it-IT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kumimoji="0" lang="it-IT" sz="1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Better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entropy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-bounds</a:t>
            </a:r>
            <a:r>
              <a:rPr kumimoji="0" lang="it-IT" sz="1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sz="18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than</a:t>
            </a:r>
            <a:r>
              <a:rPr kumimoji="0" lang="it-IT" sz="1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sz="18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gzip</a:t>
            </a:r>
            <a:r>
              <a:rPr kumimoji="0" lang="it-IT" sz="1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-like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compressors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</a:t>
            </a:r>
            <a:r>
              <a:rPr lang="it-IT" sz="1800" b="1" kern="0" dirty="0" err="1">
                <a:solidFill>
                  <a:srgbClr val="0070C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bzip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it-IT" sz="1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But building a </a:t>
            </a:r>
            <a:r>
              <a:rPr lang="it-IT" sz="1800" b="1" i="1" kern="0" dirty="0">
                <a:solidFill>
                  <a:srgbClr val="0070C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big 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BWT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costly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complicated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… </a:t>
            </a:r>
            <a:endParaRPr lang="it-IT" sz="1800" kern="0" dirty="0">
              <a:solidFill>
                <a:srgbClr val="C0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250000"/>
              </a:lnSpc>
              <a:spcBef>
                <a:spcPts val="600"/>
              </a:spcBef>
              <a:buClr>
                <a:srgbClr val="A50021"/>
              </a:buClr>
              <a:buSzPct val="60000"/>
            </a:pPr>
            <a:r>
              <a:rPr kumimoji="0" lang="it-IT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[2000]</a:t>
            </a:r>
            <a:r>
              <a:rPr lang="it-IT" kern="0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r>
              <a:rPr kumimoji="0" lang="it-IT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Compressed</a:t>
            </a:r>
            <a:r>
              <a:rPr kumimoji="0" lang="it-IT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(self-)indexes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offer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space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decompress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trade-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offs</a:t>
            </a:r>
            <a:endParaRPr kumimoji="0" lang="it-IT" sz="1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1800" b="1" kern="0" dirty="0">
                <a:solidFill>
                  <a:srgbClr val="0070C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FM-index</a:t>
            </a:r>
            <a:r>
              <a:rPr lang="it-IT" sz="1800" kern="0" dirty="0">
                <a:solidFill>
                  <a:schemeClr val="tx2">
                    <a:lumMod val="75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CSA, LZ-trie,…                        </a:t>
            </a:r>
            <a:r>
              <a:rPr lang="it-IT" sz="1600" kern="0" dirty="0">
                <a:solidFill>
                  <a:schemeClr val="tx2">
                    <a:lumMod val="5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[Ferragina-Manzini, J.ACM ‘05]</a:t>
            </a:r>
            <a:endParaRPr kumimoji="0" lang="it-IT" sz="1800" u="none" strike="noStrike" kern="0" cap="none" spc="0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257300" lvl="2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In the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compressed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space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they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include </a:t>
            </a:r>
            <a:r>
              <a:rPr lang="it-IT" sz="1800" kern="0" baseline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text + (full-text) index</a:t>
            </a:r>
            <a:endParaRPr lang="it-IT" sz="1800" kern="0" dirty="0"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257300" lvl="2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kumimoji="0" lang="it-IT" sz="1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Symbol"/>
              </a:rPr>
              <a:t>Query/</a:t>
            </a:r>
            <a:r>
              <a:rPr kumimoji="0" lang="it-IT" sz="18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Symbol"/>
              </a:rPr>
              <a:t>Decompression</a:t>
            </a:r>
            <a:r>
              <a:rPr kumimoji="0" lang="it-IT" sz="18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Symbol"/>
              </a:rPr>
              <a:t> time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Symbol"/>
              </a:rPr>
              <a:t>is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Symbol"/>
              </a:rPr>
              <a:t>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Symbol"/>
              </a:rPr>
              <a:t>theoretically</a:t>
            </a:r>
            <a:r>
              <a:rPr lang="it-IT" sz="18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Symbol"/>
              </a:rPr>
              <a:t> </a:t>
            </a:r>
            <a:r>
              <a:rPr lang="it-IT" sz="18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  <a:sym typeface="Symbol"/>
              </a:rPr>
              <a:t>optimal</a:t>
            </a:r>
            <a:endParaRPr lang="it-IT" sz="1800" kern="0" dirty="0">
              <a:latin typeface="Helvetica Neue"/>
              <a:ea typeface="Helvetica Neue" panose="02000503000000020004" pitchFamily="2" charset="0"/>
              <a:cs typeface="Helvetica Neue" panose="02000503000000020004" pitchFamily="2" charset="0"/>
              <a:sym typeface="Symbo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ADE0EDBB-E36A-6320-8BA2-96438D5756D5}"/>
              </a:ext>
            </a:extLst>
          </p:cNvPr>
          <p:cNvSpPr/>
          <p:nvPr/>
        </p:nvSpPr>
        <p:spPr>
          <a:xfrm>
            <a:off x="3671392" y="6139060"/>
            <a:ext cx="5472608" cy="718940"/>
          </a:xfrm>
          <a:prstGeom prst="roundRect">
            <a:avLst/>
          </a:prstGeom>
          <a:solidFill>
            <a:srgbClr val="00B050"/>
          </a:solidFill>
          <a:ln w="26424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dirty="0"/>
              <a:t>New </a:t>
            </a:r>
            <a:r>
              <a:rPr lang="it-IT" dirty="0" err="1"/>
              <a:t>compressors</a:t>
            </a:r>
            <a:r>
              <a:rPr lang="it-IT" dirty="0"/>
              <a:t> are </a:t>
            </a:r>
            <a:r>
              <a:rPr lang="it-IT" dirty="0" err="1"/>
              <a:t>based</a:t>
            </a:r>
            <a:r>
              <a:rPr lang="it-IT" dirty="0"/>
              <a:t> on </a:t>
            </a:r>
          </a:p>
          <a:p>
            <a:pPr algn="ctr">
              <a:spcBef>
                <a:spcPts val="600"/>
              </a:spcBef>
            </a:pPr>
            <a:r>
              <a:rPr lang="it-IT" dirty="0"/>
              <a:t>sophisticated ML models, </a:t>
            </a:r>
            <a:r>
              <a:rPr lang="it-IT" dirty="0" err="1"/>
              <a:t>but</a:t>
            </a:r>
            <a:r>
              <a:rPr lang="it-IT" dirty="0"/>
              <a:t> slow.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302" y="400036"/>
            <a:ext cx="7808912" cy="957262"/>
          </a:xfrm>
          <a:ln/>
        </p:spPr>
        <p:txBody>
          <a:bodyPr lIns="0" tIns="0" rIns="0" bIns="0">
            <a:norm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Something to be careful…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9302" y="1357298"/>
            <a:ext cx="8451854" cy="437595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342900" lvl="0" indent="-342900" eaLnBrk="0" hangingPunct="0"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We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are </a:t>
            </a: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talking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about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4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compressing</a:t>
            </a:r>
            <a:r>
              <a:rPr lang="it-IT" sz="24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a:</a:t>
            </a:r>
          </a:p>
          <a:p>
            <a:pPr marL="342900" lvl="0" indent="-342900" eaLnBrk="0" hangingPunct="0">
              <a:lnSpc>
                <a:spcPct val="200000"/>
              </a:lnSpc>
              <a:spcBef>
                <a:spcPct val="20000"/>
              </a:spcBef>
              <a:buClr>
                <a:srgbClr val="02A34B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400" b="1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collection</a:t>
            </a:r>
            <a:r>
              <a:rPr lang="it-IT" sz="2400" b="1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of files</a:t>
            </a:r>
            <a:r>
              <a:rPr lang="it-IT" sz="24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it-IT" sz="2400" b="1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different</a:t>
            </a:r>
            <a:r>
              <a:rPr lang="it-IT" sz="24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400" b="1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types</a:t>
            </a:r>
            <a:r>
              <a:rPr lang="it-IT" sz="24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We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have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to </a:t>
            </a: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apply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different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compression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scheme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endParaRPr lang="it-IT" sz="24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 algn="ctr" eaLnBrk="0" hangingPunct="0">
              <a:lnSpc>
                <a:spcPct val="200000"/>
              </a:lnSpc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lang="it-IT" sz="2400" b="1" kern="0" dirty="0">
                <a:solidFill>
                  <a:srgbClr val="FF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PPC: Permute + </a:t>
            </a:r>
            <a:r>
              <a:rPr lang="it-IT" sz="2400" b="1" kern="0" dirty="0" err="1">
                <a:solidFill>
                  <a:srgbClr val="FF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Partition</a:t>
            </a:r>
            <a:r>
              <a:rPr lang="it-IT" sz="2400" b="1" kern="0" dirty="0">
                <a:solidFill>
                  <a:srgbClr val="FF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+ </a:t>
            </a:r>
            <a:r>
              <a:rPr lang="it-IT" sz="2400" b="1" kern="0" dirty="0" err="1">
                <a:solidFill>
                  <a:srgbClr val="FF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</a:t>
            </a:r>
            <a:endParaRPr lang="it-IT" sz="2400" b="1" kern="0" dirty="0">
              <a:solidFill>
                <a:srgbClr val="FF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SzPct val="60000"/>
              <a:defRPr/>
            </a:pP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kumimoji="0" lang="it-IT" sz="24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study </a:t>
            </a:r>
            <a:r>
              <a:rPr kumimoji="0" lang="it-IT" sz="240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kumimoji="0" lang="it-IT" sz="240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in</a:t>
            </a:r>
            <a:r>
              <a:rPr lang="it-IT" sz="24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two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experimental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it-IT" sz="24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scenarios</a:t>
            </a:r>
            <a:r>
              <a:rPr lang="it-IT" sz="24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kumimoji="0" lang="it-IT" sz="240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kumimoji="0" lang="it-IT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BackUp</a:t>
            </a:r>
            <a:r>
              <a:rPr kumimoji="0" lang="it-IT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kumimoji="0" lang="it-IT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kumimoji="0" lang="it-IT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streaming access to </a:t>
            </a:r>
            <a:r>
              <a:rPr kumimoji="0" lang="it-IT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compressed</a:t>
            </a:r>
            <a:r>
              <a:rPr kumimoji="0" lang="it-IT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data</a:t>
            </a:r>
            <a:endParaRPr lang="it-IT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r>
              <a:rPr lang="it-IT" b="1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Random access</a:t>
            </a:r>
            <a:r>
              <a:rPr lang="it-IT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to single </a:t>
            </a:r>
            <a:r>
              <a:rPr lang="it-IT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compressed</a:t>
            </a:r>
            <a:r>
              <a:rPr lang="it-IT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files</a:t>
            </a:r>
            <a:endParaRPr lang="it-IT" sz="2400" kern="0" dirty="0"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</a:pPr>
            <a:endParaRPr lang="it-IT" kern="0" dirty="0">
              <a:latin typeface="Tahoma" pitchFamily="34" charset="0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9FD0411-B3C0-2E6C-B272-EF335CDA13BC}"/>
              </a:ext>
            </a:extLst>
          </p:cNvPr>
          <p:cNvSpPr/>
          <p:nvPr/>
        </p:nvSpPr>
        <p:spPr>
          <a:xfrm>
            <a:off x="173917" y="5589240"/>
            <a:ext cx="8827239" cy="1152128"/>
          </a:xfrm>
          <a:prstGeom prst="roundRect">
            <a:avLst/>
          </a:prstGeom>
          <a:solidFill>
            <a:srgbClr val="00B050"/>
          </a:solidFill>
          <a:ln w="26424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Bef>
                <a:spcPts val="600"/>
              </a:spcBef>
            </a:pP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Two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main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issues</a:t>
            </a:r>
            <a:r>
              <a:rPr lang="it-IT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to deal with: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Permuting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based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which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information ?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filename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path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file 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type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content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,…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Partitioning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based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which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block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size ?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BackUp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/Random access, </a:t>
            </a:r>
            <a:r>
              <a:rPr lang="it-IT" sz="180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compressor</a:t>
            </a:r>
            <a:r>
              <a:rPr lang="it-IT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CBCE20-F330-0C9E-574B-E3622D6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err="1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</a:t>
            </a:r>
            <a:r>
              <a:rPr lang="it-IT" sz="36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3600" b="1" dirty="0" err="1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experimental</a:t>
            </a:r>
            <a:r>
              <a:rPr lang="it-IT" sz="36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framework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A8EAE4-CCD0-4E5A-7EC2-CBB42D4BE26A}"/>
              </a:ext>
            </a:extLst>
          </p:cNvPr>
          <p:cNvSpPr txBox="1"/>
          <p:nvPr/>
        </p:nvSpPr>
        <p:spPr>
          <a:xfrm>
            <a:off x="457200" y="1768642"/>
            <a:ext cx="81628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The C and Python repositories in </a:t>
            </a:r>
            <a:r>
              <a:rPr lang="it-IT" sz="24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Github</a:t>
            </a:r>
            <a:r>
              <a:rPr lang="it-IT" sz="24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with </a:t>
            </a:r>
            <a:r>
              <a:rPr lang="it-IT" sz="2400" b="1" kern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most</a:t>
            </a:r>
            <a:r>
              <a:rPr lang="it-IT" sz="2400" b="1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400" b="1" i="1" kern="0" dirty="0">
                <a:solidFill>
                  <a:srgbClr val="FF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stars</a:t>
            </a:r>
            <a:r>
              <a:rPr lang="it-IT" sz="2400" i="1" kern="0" dirty="0">
                <a:solidFill>
                  <a:srgbClr val="FF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it-IT" sz="24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each</a:t>
            </a:r>
            <a:r>
              <a:rPr lang="it-IT" sz="24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4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consisting</a:t>
            </a:r>
            <a:r>
              <a:rPr lang="it-IT" sz="24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it-IT" sz="2400" kern="0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about</a:t>
            </a:r>
            <a:r>
              <a:rPr lang="it-IT" sz="2400" kern="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25 Gb.</a:t>
            </a:r>
          </a:p>
          <a:p>
            <a:endParaRPr lang="it-IT" sz="2400" i="1" kern="0" dirty="0">
              <a:solidFill>
                <a:srgbClr val="FF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070EB9-B531-5723-758E-F8C574045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8" y="3174607"/>
            <a:ext cx="2052000" cy="68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4FA040-9CB4-0153-594C-2F4AC27C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85" y="4522534"/>
            <a:ext cx="1692000" cy="5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nginx">
            <a:extLst>
              <a:ext uri="{FF2B5EF4-FFF2-40B4-BE49-F238E27FC236}">
                <a16:creationId xmlns:a16="http://schemas.microsoft.com/office/drawing/2014/main" id="{C6AF07BC-B60B-1C1E-450F-E62C4533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43" y="2957875"/>
            <a:ext cx="1332000" cy="104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i immagini per keras">
            <a:extLst>
              <a:ext uri="{FF2B5EF4-FFF2-40B4-BE49-F238E27FC236}">
                <a16:creationId xmlns:a16="http://schemas.microsoft.com/office/drawing/2014/main" id="{2320262A-40B2-FD73-BA9D-0DFAB1C8E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3" y="4397946"/>
            <a:ext cx="2448000" cy="88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sultati immagini per scikit learn">
            <a:extLst>
              <a:ext uri="{FF2B5EF4-FFF2-40B4-BE49-F238E27FC236}">
                <a16:creationId xmlns:a16="http://schemas.microsoft.com/office/drawing/2014/main" id="{5CC9482B-7A29-0EC9-254C-92338BD6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86" y="5554873"/>
            <a:ext cx="1800000" cy="9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인공지능(AI) 언어모델 'BERT(버트)'는 무엇인가 &lt; 자연어 &lt; AI Tech &lt; 기사본문 - 인공지능신문">
            <a:extLst>
              <a:ext uri="{FF2B5EF4-FFF2-40B4-BE49-F238E27FC236}">
                <a16:creationId xmlns:a16="http://schemas.microsoft.com/office/drawing/2014/main" id="{9DD04277-5FE8-7687-51F7-2EEB974B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3" y="4873222"/>
            <a:ext cx="2340000" cy="14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elcome to PyTorch Tutorials — PyTorch Tutorials 1.13.1+cu117 documentation">
            <a:extLst>
              <a:ext uri="{FF2B5EF4-FFF2-40B4-BE49-F238E27FC236}">
                <a16:creationId xmlns:a16="http://schemas.microsoft.com/office/drawing/2014/main" id="{85C043CA-4F90-074F-D3FC-992E94A6F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1" b="34489"/>
          <a:stretch/>
        </p:blipFill>
        <p:spPr bwMode="auto">
          <a:xfrm>
            <a:off x="907043" y="5549433"/>
            <a:ext cx="2484000" cy="8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A3CC18A7-C796-0974-4554-D2F30EF03412}"/>
              </a:ext>
            </a:extLst>
          </p:cNvPr>
          <p:cNvGrpSpPr/>
          <p:nvPr/>
        </p:nvGrpSpPr>
        <p:grpSpPr>
          <a:xfrm>
            <a:off x="5699852" y="2601434"/>
            <a:ext cx="1152000" cy="1512000"/>
            <a:chOff x="6044702" y="2987925"/>
            <a:chExt cx="1260000" cy="1625293"/>
          </a:xfrm>
        </p:grpSpPr>
        <p:pic>
          <p:nvPicPr>
            <p:cNvPr id="1034" name="Picture 10" descr="Risultati immagini per brotli">
              <a:extLst>
                <a:ext uri="{FF2B5EF4-FFF2-40B4-BE49-F238E27FC236}">
                  <a16:creationId xmlns:a16="http://schemas.microsoft.com/office/drawing/2014/main" id="{546A1038-7952-FEBC-367C-E9306B04E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702" y="2987925"/>
              <a:ext cx="1260000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7FA78ED-56D6-814C-5850-782E4DE546C0}"/>
                </a:ext>
              </a:extLst>
            </p:cNvPr>
            <p:cNvSpPr txBox="1"/>
            <p:nvPr/>
          </p:nvSpPr>
          <p:spPr>
            <a:xfrm>
              <a:off x="6187213" y="4151553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err="1">
                  <a:solidFill>
                    <a:srgbClr val="A17914"/>
                  </a:solidFill>
                </a:rPr>
                <a:t>Brotli</a:t>
              </a:r>
              <a:endParaRPr lang="it-IT" b="1" dirty="0">
                <a:solidFill>
                  <a:srgbClr val="A17914"/>
                </a:solidFill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EE832B06-3F33-EA63-5958-DAEBA9DAC6DF}"/>
              </a:ext>
            </a:extLst>
          </p:cNvPr>
          <p:cNvGrpSpPr/>
          <p:nvPr/>
        </p:nvGrpSpPr>
        <p:grpSpPr>
          <a:xfrm>
            <a:off x="7213988" y="2854909"/>
            <a:ext cx="1440000" cy="1548000"/>
            <a:chOff x="7229960" y="3303368"/>
            <a:chExt cx="1540196" cy="1658082"/>
          </a:xfrm>
        </p:grpSpPr>
        <p:pic>
          <p:nvPicPr>
            <p:cNvPr id="1044" name="Picture 20" descr="Risultati immagini per zstd">
              <a:extLst>
                <a:ext uri="{FF2B5EF4-FFF2-40B4-BE49-F238E27FC236}">
                  <a16:creationId xmlns:a16="http://schemas.microsoft.com/office/drawing/2014/main" id="{646D5556-2505-F8F0-C2E7-BF4AA4C36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960" y="3303368"/>
              <a:ext cx="1397000" cy="134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C56B72D-D443-53A4-9597-0F2B6FEAC4C1}"/>
                </a:ext>
              </a:extLst>
            </p:cNvPr>
            <p:cNvSpPr txBox="1"/>
            <p:nvPr/>
          </p:nvSpPr>
          <p:spPr>
            <a:xfrm>
              <a:off x="7243776" y="4561340"/>
              <a:ext cx="1526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>
                  <a:solidFill>
                    <a:srgbClr val="0093CB"/>
                  </a:solidFill>
                </a:rPr>
                <a:t>ZStandard</a:t>
              </a:r>
              <a:endParaRPr lang="it-IT" b="1" dirty="0">
                <a:solidFill>
                  <a:srgbClr val="0093C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673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598</TotalTime>
  <Words>844</Words>
  <Application>Microsoft Macintosh PowerPoint</Application>
  <PresentationFormat>Presentazione su schermo (4:3)</PresentationFormat>
  <Paragraphs>104</Paragraphs>
  <Slides>12</Slides>
  <Notes>9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Calibri</vt:lpstr>
      <vt:lpstr>Helvetica Neue</vt:lpstr>
      <vt:lpstr>Lucida Sans</vt:lpstr>
      <vt:lpstr>Tahoma</vt:lpstr>
      <vt:lpstr>Times New Roman</vt:lpstr>
      <vt:lpstr>Tw Cen MT</vt:lpstr>
      <vt:lpstr>Wingdings</vt:lpstr>
      <vt:lpstr>Chiaro</vt:lpstr>
      <vt:lpstr>Large-scale compression of  software source code  </vt:lpstr>
      <vt:lpstr>Why data compression?</vt:lpstr>
      <vt:lpstr>Presentazione standard di PowerPoint</vt:lpstr>
      <vt:lpstr>Searching Compressed Data</vt:lpstr>
      <vt:lpstr>The Software Heritage...</vt:lpstr>
      <vt:lpstr>How to approach the problem?</vt:lpstr>
      <vt:lpstr>Three main families of compressors</vt:lpstr>
      <vt:lpstr>Something to be careful…</vt:lpstr>
      <vt:lpstr>Our experimental framework</vt:lpstr>
      <vt:lpstr>Presentazione standard di PowerPoint</vt:lpstr>
      <vt:lpstr>Presentazione standard di PowerPoint</vt:lpstr>
      <vt:lpstr>The moral...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Paolo Ferragina</dc:creator>
  <cp:lastModifiedBy>Paolo Ferragina</cp:lastModifiedBy>
  <cp:revision>170</cp:revision>
  <cp:lastPrinted>2012-09-16T11:07:37Z</cp:lastPrinted>
  <dcterms:created xsi:type="dcterms:W3CDTF">2002-09-18T16:13:07Z</dcterms:created>
  <dcterms:modified xsi:type="dcterms:W3CDTF">2023-02-06T12:12:47Z</dcterms:modified>
</cp:coreProperties>
</file>