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18"/>
  </p:notesMasterIdLst>
  <p:handoutMasterIdLst>
    <p:handoutMasterId r:id="rId19"/>
  </p:handoutMasterIdLst>
  <p:sldIdLst>
    <p:sldId id="397" r:id="rId5"/>
    <p:sldId id="405" r:id="rId6"/>
    <p:sldId id="409" r:id="rId7"/>
    <p:sldId id="408" r:id="rId8"/>
    <p:sldId id="427" r:id="rId9"/>
    <p:sldId id="415" r:id="rId10"/>
    <p:sldId id="416" r:id="rId11"/>
    <p:sldId id="428" r:id="rId12"/>
    <p:sldId id="429" r:id="rId13"/>
    <p:sldId id="417" r:id="rId14"/>
    <p:sldId id="418" r:id="rId15"/>
    <p:sldId id="430" r:id="rId16"/>
    <p:sldId id="331"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9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vel, Matthieu" initials="GM" lastIdx="5" clrIdx="0">
    <p:extLst>
      <p:ext uri="{19B8F6BF-5375-455C-9EA6-DF929625EA0E}">
        <p15:presenceInfo xmlns:p15="http://schemas.microsoft.com/office/powerpoint/2012/main" userId="S::m.guevel@unesco.org::59e580ac-477c-44d0-8c02-a45964b90aeb" providerId="AD"/>
      </p:ext>
    </p:extLst>
  </p:cmAuthor>
  <p:cmAuthor id="2" name="Persic, Ana" initials="PA" lastIdx="3" clrIdx="1">
    <p:extLst>
      <p:ext uri="{19B8F6BF-5375-455C-9EA6-DF929625EA0E}">
        <p15:presenceInfo xmlns:p15="http://schemas.microsoft.com/office/powerpoint/2012/main" userId="S-1-5-21-1606980848-1958367476-725345543-22887" providerId="AD"/>
      </p:ext>
    </p:extLst>
  </p:cmAuthor>
  <p:cmAuthor id="3" name="Vannetelbosch, Carl" initials="VC" lastIdx="2" clrIdx="2">
    <p:extLst>
      <p:ext uri="{19B8F6BF-5375-455C-9EA6-DF929625EA0E}">
        <p15:presenceInfo xmlns:p15="http://schemas.microsoft.com/office/powerpoint/2012/main" userId="Vannetelbosch, Car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55" autoAdjust="0"/>
    <p:restoredTop sz="93979" autoAdjust="0"/>
  </p:normalViewPr>
  <p:slideViewPr>
    <p:cSldViewPr snapToGrid="0" showGuides="1">
      <p:cViewPr varScale="1">
        <p:scale>
          <a:sx n="133" d="100"/>
          <a:sy n="133" d="100"/>
        </p:scale>
        <p:origin x="606" y="114"/>
      </p:cViewPr>
      <p:guideLst>
        <p:guide orient="horz" pos="2137"/>
        <p:guide pos="2948"/>
      </p:guideLst>
    </p:cSldViewPr>
  </p:slideViewPr>
  <p:outlineViewPr>
    <p:cViewPr>
      <p:scale>
        <a:sx n="100" d="100"/>
        <a:sy n="100" d="100"/>
      </p:scale>
      <p:origin x="0" y="-41476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F44D37D-97F2-475C-A1E2-537E803ECE88}" type="datetimeFigureOut">
              <a:rPr lang="en-US" smtClean="0"/>
              <a:t>11/30/2021</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92CE3AA-5C90-4B1E-BB30-5DBE87DD2812}" type="slidenum">
              <a:rPr lang="en-US" smtClean="0"/>
              <a:t>‹#›</a:t>
            </a:fld>
            <a:endParaRPr lang="en-US"/>
          </a:p>
        </p:txBody>
      </p:sp>
    </p:spTree>
    <p:extLst>
      <p:ext uri="{BB962C8B-B14F-4D97-AF65-F5344CB8AC3E}">
        <p14:creationId xmlns:p14="http://schemas.microsoft.com/office/powerpoint/2010/main" val="3878900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FF0453-48F6-41C1-944E-EB020FF094E5}" type="datetimeFigureOut">
              <a:rPr lang="fr-FR" smtClean="0"/>
              <a:t>30/11/2021</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DE205E-CD73-4305-88CF-892B440D76AC}" type="slidenum">
              <a:rPr lang="fr-FR" smtClean="0"/>
              <a:t>‹#›</a:t>
            </a:fld>
            <a:endParaRPr lang="fr-FR"/>
          </a:p>
        </p:txBody>
      </p:sp>
    </p:spTree>
    <p:extLst>
      <p:ext uri="{BB962C8B-B14F-4D97-AF65-F5344CB8AC3E}">
        <p14:creationId xmlns:p14="http://schemas.microsoft.com/office/powerpoint/2010/main" val="240174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E205E-CD73-4305-88CF-892B440D76AC}" type="slidenum">
              <a:rPr lang="fr-FR" smtClean="0"/>
              <a:t>13</a:t>
            </a:fld>
            <a:endParaRPr lang="fr-FR"/>
          </a:p>
        </p:txBody>
      </p:sp>
    </p:spTree>
    <p:extLst>
      <p:ext uri="{BB962C8B-B14F-4D97-AF65-F5344CB8AC3E}">
        <p14:creationId xmlns:p14="http://schemas.microsoft.com/office/powerpoint/2010/main" val="2196398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9144000" cy="6858000"/>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321337" y="2066956"/>
            <a:ext cx="6834420"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321337" y="2988881"/>
            <a:ext cx="683442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9" name="Picture 8" descr="A black and white logo&#10;&#10;Description automatically generated with medium confidence">
            <a:extLst>
              <a:ext uri="{FF2B5EF4-FFF2-40B4-BE49-F238E27FC236}">
                <a16:creationId xmlns:a16="http://schemas.microsoft.com/office/drawing/2014/main" id="{3B92DCAA-B458-4038-950D-347C976812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1339" y="181924"/>
            <a:ext cx="2181802" cy="459711"/>
          </a:xfrm>
          <a:prstGeom prst="rect">
            <a:avLst/>
          </a:prstGeom>
        </p:spPr>
      </p:pic>
    </p:spTree>
    <p:extLst>
      <p:ext uri="{BB962C8B-B14F-4D97-AF65-F5344CB8AC3E}">
        <p14:creationId xmlns:p14="http://schemas.microsoft.com/office/powerpoint/2010/main" val="218183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able of Content">
    <p:spTree>
      <p:nvGrpSpPr>
        <p:cNvPr id="1" name=""/>
        <p:cNvGrpSpPr/>
        <p:nvPr/>
      </p:nvGrpSpPr>
      <p:grpSpPr>
        <a:xfrm>
          <a:off x="0" y="0"/>
          <a:ext cx="0" cy="0"/>
          <a:chOff x="0" y="0"/>
          <a:chExt cx="0" cy="0"/>
        </a:xfrm>
      </p:grpSpPr>
      <p:sp>
        <p:nvSpPr>
          <p:cNvPr id="36" name="Rectangle 35"/>
          <p:cNvSpPr/>
          <p:nvPr userDrawn="1"/>
        </p:nvSpPr>
        <p:spPr>
          <a:xfrm>
            <a:off x="0"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a:ln>
                <a:solidFill>
                  <a:srgbClr val="363636"/>
                </a:solidFill>
              </a:ln>
              <a:solidFill>
                <a:schemeClr val="tx1"/>
              </a:solidFill>
            </a:endParaRPr>
          </a:p>
        </p:txBody>
      </p:sp>
      <p:sp>
        <p:nvSpPr>
          <p:cNvPr id="23" name="Espace réservé du texte 4">
            <a:extLst>
              <a:ext uri="{FF2B5EF4-FFF2-40B4-BE49-F238E27FC236}">
                <a16:creationId xmlns:a16="http://schemas.microsoft.com/office/drawing/2014/main" id="{B2C15B89-4A37-463A-9D62-7972F7D8CE1B}"/>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lang="fr-FR" sz="900" kern="1200" baseline="0" dirty="0">
                <a:solidFill>
                  <a:schemeClr val="accent5">
                    <a:lumMod val="75000"/>
                  </a:schemeClr>
                </a:solidFill>
                <a:latin typeface="+mn-lt"/>
                <a:ea typeface="+mn-ea"/>
                <a:cs typeface="+mn-cs"/>
              </a:defRPr>
            </a:lvl1pPr>
          </a:lstStyle>
          <a:p>
            <a:pPr lvl="0"/>
            <a:r>
              <a:rPr lang="fr-FR"/>
              <a:t>Edit </a:t>
            </a:r>
            <a:r>
              <a:rPr lang="fr-FR" err="1"/>
              <a:t>this</a:t>
            </a:r>
            <a:r>
              <a:rPr lang="fr-FR"/>
              <a:t> part </a:t>
            </a:r>
            <a:r>
              <a:rPr lang="fr-FR" err="1"/>
              <a:t>with</a:t>
            </a:r>
            <a:r>
              <a:rPr lang="fr-FR"/>
              <a:t> </a:t>
            </a:r>
            <a:r>
              <a:rPr lang="fr-FR" err="1"/>
              <a:t>name</a:t>
            </a:r>
            <a:r>
              <a:rPr lang="fr-FR"/>
              <a:t> of division/</a:t>
            </a:r>
            <a:r>
              <a:rPr lang="fr-FR" err="1"/>
              <a:t>subject</a:t>
            </a:r>
            <a:r>
              <a:rPr lang="fr-FR"/>
              <a:t>/</a:t>
            </a:r>
          </a:p>
        </p:txBody>
      </p:sp>
      <p:pic>
        <p:nvPicPr>
          <p:cNvPr id="25" name="Picture 24" descr="A black and white logo&#10;&#10;Description automatically generated with medium confidence">
            <a:extLst>
              <a:ext uri="{FF2B5EF4-FFF2-40B4-BE49-F238E27FC236}">
                <a16:creationId xmlns:a16="http://schemas.microsoft.com/office/drawing/2014/main" id="{2A91A1BA-0234-483C-92F3-9DFD6C4954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393179"/>
            <a:ext cx="1966493" cy="414345"/>
          </a:xfrm>
          <a:prstGeom prst="rect">
            <a:avLst/>
          </a:prstGeom>
        </p:spPr>
      </p:pic>
    </p:spTree>
    <p:extLst>
      <p:ext uri="{BB962C8B-B14F-4D97-AF65-F5344CB8AC3E}">
        <p14:creationId xmlns:p14="http://schemas.microsoft.com/office/powerpoint/2010/main" val="173518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0008D9-C6FD-4824-A2C9-CC0555A4E37A}"/>
              </a:ext>
            </a:extLst>
          </p:cNvPr>
          <p:cNvSpPr/>
          <p:nvPr userDrawn="1"/>
        </p:nvSpPr>
        <p:spPr>
          <a:xfrm>
            <a:off x="-799" y="30"/>
            <a:ext cx="9143998"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9144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sz="11000" dirty="0">
                <a:solidFill>
                  <a:schemeClr val="bg1"/>
                </a:solidFill>
              </a:rPr>
              <a:t>Thank you</a:t>
            </a:r>
          </a:p>
        </p:txBody>
      </p:sp>
      <p:pic>
        <p:nvPicPr>
          <p:cNvPr id="3" name="Picture 2" descr="Logo, company name&#10;&#10;Description automatically generated">
            <a:extLst>
              <a:ext uri="{FF2B5EF4-FFF2-40B4-BE49-F238E27FC236}">
                <a16:creationId xmlns:a16="http://schemas.microsoft.com/office/drawing/2014/main" id="{11756D87-BB67-42D7-A520-52D7763A27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9030" y="5118752"/>
            <a:ext cx="1654307" cy="1595086"/>
          </a:xfrm>
          <a:prstGeom prst="rect">
            <a:avLst/>
          </a:prstGeom>
        </p:spPr>
      </p:pic>
    </p:spTree>
    <p:extLst>
      <p:ext uri="{BB962C8B-B14F-4D97-AF65-F5344CB8AC3E}">
        <p14:creationId xmlns:p14="http://schemas.microsoft.com/office/powerpoint/2010/main" val="288372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790831"/>
            <a:ext cx="9144000" cy="6067167"/>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321339" y="1751727"/>
            <a:ext cx="6834420"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321337" y="2819228"/>
            <a:ext cx="683442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7" name="Picture 6" descr="A blue and white logo&#10;&#10;Description automatically generated with low confidence">
            <a:extLst>
              <a:ext uri="{FF2B5EF4-FFF2-40B4-BE49-F238E27FC236}">
                <a16:creationId xmlns:a16="http://schemas.microsoft.com/office/drawing/2014/main" id="{ABCB3575-9C8A-4FFF-AFDC-A370AC158E8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1339" y="181925"/>
            <a:ext cx="2181802" cy="459710"/>
          </a:xfrm>
          <a:prstGeom prst="rect">
            <a:avLst/>
          </a:prstGeom>
        </p:spPr>
      </p:pic>
    </p:spTree>
    <p:extLst>
      <p:ext uri="{BB962C8B-B14F-4D97-AF65-F5344CB8AC3E}">
        <p14:creationId xmlns:p14="http://schemas.microsoft.com/office/powerpoint/2010/main" val="415369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9144000" cy="6293708"/>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321339" y="1751727"/>
            <a:ext cx="6834420" cy="800302"/>
          </a:xfrm>
          <a:prstGeom prst="rect">
            <a:avLst/>
          </a:prstGeom>
        </p:spPr>
        <p:txBody>
          <a:bodyPr lIns="0" tIns="0" rIns="0" bIns="0"/>
          <a:lstStyle>
            <a:lvl1pPr algn="l">
              <a:lnSpc>
                <a:spcPts val="2775"/>
              </a:lnSpc>
              <a:defRPr sz="2625" b="1">
                <a:solidFill>
                  <a:schemeClr val="bg1"/>
                </a:solidFill>
              </a:defRPr>
            </a:lvl1pPr>
          </a:lstStyle>
          <a:p>
            <a:r>
              <a:rPr lang="en-GB" dirty="0"/>
              <a:t>Main Title</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321337" y="2819228"/>
            <a:ext cx="683442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Subtext</a:t>
            </a:r>
          </a:p>
        </p:txBody>
      </p:sp>
      <p:pic>
        <p:nvPicPr>
          <p:cNvPr id="6" name="Picture 5" descr="A blue and white logo&#10;&#10;Description automatically generated with low confidence">
            <a:extLst>
              <a:ext uri="{FF2B5EF4-FFF2-40B4-BE49-F238E27FC236}">
                <a16:creationId xmlns:a16="http://schemas.microsoft.com/office/drawing/2014/main" id="{6363F9A0-BB9D-43B1-994D-76177DE1BB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4815" y="6382354"/>
            <a:ext cx="1961438" cy="413280"/>
          </a:xfrm>
          <a:prstGeom prst="rect">
            <a:avLst/>
          </a:prstGeom>
        </p:spPr>
      </p:pic>
    </p:spTree>
    <p:extLst>
      <p:ext uri="{BB962C8B-B14F-4D97-AF65-F5344CB8AC3E}">
        <p14:creationId xmlns:p14="http://schemas.microsoft.com/office/powerpoint/2010/main" val="178959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7821C45-9C17-4B09-A58B-94A9B8A2058C}"/>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icture Placeholder 7">
            <a:extLst>
              <a:ext uri="{FF2B5EF4-FFF2-40B4-BE49-F238E27FC236}">
                <a16:creationId xmlns:a16="http://schemas.microsoft.com/office/drawing/2014/main" id="{C8B59B52-C699-4CE7-97BA-027ACF8FB42E}"/>
              </a:ext>
            </a:extLst>
          </p:cNvPr>
          <p:cNvSpPr>
            <a:spLocks noGrp="1" noChangeAspect="1"/>
          </p:cNvSpPr>
          <p:nvPr>
            <p:ph type="pic" sz="quarter" idx="17" hasCustomPrompt="1"/>
          </p:nvPr>
        </p:nvSpPr>
        <p:spPr>
          <a:xfrm>
            <a:off x="5168157" y="971034"/>
            <a:ext cx="3533776" cy="5129355"/>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5" name="Rectangle 14">
            <a:extLst>
              <a:ext uri="{FF2B5EF4-FFF2-40B4-BE49-F238E27FC236}">
                <a16:creationId xmlns:a16="http://schemas.microsoft.com/office/drawing/2014/main" id="{2CFE5920-4B6F-486E-9F0D-C1AE18D062F5}"/>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9" name="Text Placeholder 2">
            <a:extLst>
              <a:ext uri="{FF2B5EF4-FFF2-40B4-BE49-F238E27FC236}">
                <a16:creationId xmlns:a16="http://schemas.microsoft.com/office/drawing/2014/main" id="{B82461B7-A290-474F-927F-9060159C8956}"/>
              </a:ext>
            </a:extLst>
          </p:cNvPr>
          <p:cNvSpPr>
            <a:spLocks noGrp="1"/>
          </p:cNvSpPr>
          <p:nvPr>
            <p:ph type="body" sz="quarter" idx="16"/>
          </p:nvPr>
        </p:nvSpPr>
        <p:spPr>
          <a:xfrm>
            <a:off x="315658" y="959561"/>
            <a:ext cx="4256342"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tx1"/>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22" name="Title 1">
            <a:extLst>
              <a:ext uri="{FF2B5EF4-FFF2-40B4-BE49-F238E27FC236}">
                <a16:creationId xmlns:a16="http://schemas.microsoft.com/office/drawing/2014/main" id="{A00971C8-FA64-4742-8A38-BC2A6D7AB16A}"/>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13" name="TextBox 24">
            <a:extLst>
              <a:ext uri="{FF2B5EF4-FFF2-40B4-BE49-F238E27FC236}">
                <a16:creationId xmlns:a16="http://schemas.microsoft.com/office/drawing/2014/main" id="{DD1032CB-C952-47D3-91F1-1B8184F497BD}"/>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6" name="TextBox 24">
            <a:extLst>
              <a:ext uri="{FF2B5EF4-FFF2-40B4-BE49-F238E27FC236}">
                <a16:creationId xmlns:a16="http://schemas.microsoft.com/office/drawing/2014/main" id="{1B16DB7F-771E-420A-851F-0FA465E115CA}"/>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4" name="Espace réservé du texte 4">
            <a:extLst>
              <a:ext uri="{FF2B5EF4-FFF2-40B4-BE49-F238E27FC236}">
                <a16:creationId xmlns:a16="http://schemas.microsoft.com/office/drawing/2014/main" id="{62C62350-66C0-43CB-B125-42F2FF7750AA}"/>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Progress Report, May 2021</a:t>
            </a:r>
          </a:p>
        </p:txBody>
      </p:sp>
      <p:pic>
        <p:nvPicPr>
          <p:cNvPr id="17" name="Picture 16" descr="A black and white logo&#10;&#10;Description automatically generated with medium confidence">
            <a:extLst>
              <a:ext uri="{FF2B5EF4-FFF2-40B4-BE49-F238E27FC236}">
                <a16:creationId xmlns:a16="http://schemas.microsoft.com/office/drawing/2014/main" id="{57F68486-B587-714E-A8E4-8CEF2E6437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393179"/>
            <a:ext cx="1966493" cy="414345"/>
          </a:xfrm>
          <a:prstGeom prst="rect">
            <a:avLst/>
          </a:prstGeom>
        </p:spPr>
      </p:pic>
    </p:spTree>
    <p:extLst>
      <p:ext uri="{BB962C8B-B14F-4D97-AF65-F5344CB8AC3E}">
        <p14:creationId xmlns:p14="http://schemas.microsoft.com/office/powerpoint/2010/main" val="210817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315659" y="959561"/>
            <a:ext cx="8512656" cy="971789"/>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3" name="Picture 12" descr="A black and white logo&#10;&#10;Description automatically generated with medium confidence">
            <a:extLst>
              <a:ext uri="{FF2B5EF4-FFF2-40B4-BE49-F238E27FC236}">
                <a16:creationId xmlns:a16="http://schemas.microsoft.com/office/drawing/2014/main" id="{D8BAA3EE-C9E4-9540-8E99-8EBC50971A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393179"/>
            <a:ext cx="1966493" cy="414345"/>
          </a:xfrm>
          <a:prstGeom prst="rect">
            <a:avLst/>
          </a:prstGeom>
        </p:spPr>
      </p:pic>
    </p:spTree>
    <p:extLst>
      <p:ext uri="{BB962C8B-B14F-4D97-AF65-F5344CB8AC3E}">
        <p14:creationId xmlns:p14="http://schemas.microsoft.com/office/powerpoint/2010/main" val="313256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BLUE">
    <p:spTree>
      <p:nvGrpSpPr>
        <p:cNvPr id="1" name=""/>
        <p:cNvGrpSpPr/>
        <p:nvPr/>
      </p:nvGrpSpPr>
      <p:grpSpPr>
        <a:xfrm>
          <a:off x="0" y="0"/>
          <a:ext cx="0" cy="0"/>
          <a:chOff x="0" y="0"/>
          <a:chExt cx="0" cy="0"/>
        </a:xfrm>
      </p:grpSpPr>
      <p:sp>
        <p:nvSpPr>
          <p:cNvPr id="9" name="Rectangle 8"/>
          <p:cNvSpPr/>
          <p:nvPr userDrawn="1"/>
        </p:nvSpPr>
        <p:spPr>
          <a:xfrm>
            <a:off x="-799" y="0"/>
            <a:ext cx="9144799" cy="6858000"/>
          </a:xfrm>
          <a:prstGeom prst="rect">
            <a:avLst/>
          </a:prstGeom>
          <a:gradFill>
            <a:gsLst>
              <a:gs pos="0">
                <a:srgbClr val="004983"/>
              </a:gs>
              <a:gs pos="100000">
                <a:srgbClr val="0077D4"/>
              </a:gs>
            </a:gsLst>
            <a:lin ang="135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196338" y="1777527"/>
            <a:ext cx="6887984" cy="2978286"/>
          </a:xfrm>
          <a:prstGeom prst="rect">
            <a:avLst/>
          </a:prstGeom>
          <a:noFill/>
          <a:ln w="19050">
            <a:noFill/>
          </a:ln>
          <a:effectLst/>
        </p:spPr>
        <p:txBody>
          <a:bodyPr/>
          <a:lstStyle>
            <a:lvl1pPr marL="0" indent="0" algn="l">
              <a:buNone/>
              <a:defRPr sz="2700">
                <a:solidFill>
                  <a:srgbClr val="EEF3FA"/>
                </a:solidFill>
              </a:defRPr>
            </a:lvl1pPr>
            <a:lvl2pPr marL="342848" indent="0" algn="r">
              <a:buNone/>
              <a:defRPr sz="1800">
                <a:solidFill>
                  <a:srgbClr val="EEF3FA"/>
                </a:solidFill>
              </a:defRPr>
            </a:lvl2pPr>
          </a:lstStyle>
          <a:p>
            <a:pPr lvl="0"/>
            <a:r>
              <a:rPr lang="en-US" dirty="0"/>
              <a:t>Quotations are commonly printed as a means for inspiration and to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21" y="5003641"/>
            <a:ext cx="2495002" cy="547688"/>
          </a:xfrm>
          <a:prstGeom prst="rect">
            <a:avLst/>
          </a:prstGeom>
          <a:effectLst/>
        </p:spPr>
        <p:txBody>
          <a:bodyPr/>
          <a:lstStyle>
            <a:lvl1pPr marL="0" indent="0" algn="r">
              <a:buNone/>
              <a:defRPr sz="1500" baseline="0">
                <a:solidFill>
                  <a:srgbClr val="EEF3FA"/>
                </a:solidFill>
              </a:defRPr>
            </a:lvl1pPr>
          </a:lstStyle>
          <a:p>
            <a:pPr lvl="0"/>
            <a:r>
              <a:rPr lang="fr-FR" dirty="0"/>
              <a:t>Source Name</a:t>
            </a:r>
          </a:p>
        </p:txBody>
      </p:sp>
      <p:sp>
        <p:nvSpPr>
          <p:cNvPr id="44" name="TextBox 43"/>
          <p:cNvSpPr txBox="1"/>
          <p:nvPr userDrawn="1"/>
        </p:nvSpPr>
        <p:spPr>
          <a:xfrm>
            <a:off x="526425" y="1433373"/>
            <a:ext cx="564022" cy="1200329"/>
          </a:xfrm>
          <a:prstGeom prst="rect">
            <a:avLst/>
          </a:prstGeom>
          <a:noFill/>
          <a:effectLst/>
        </p:spPr>
        <p:txBody>
          <a:bodyPr wrap="square" rtlCol="0">
            <a:spAutoFit/>
          </a:bodyPr>
          <a:lstStyle/>
          <a:p>
            <a:r>
              <a:rPr lang="fr-FR" sz="7200" dirty="0">
                <a:solidFill>
                  <a:srgbClr val="EEF3FA"/>
                </a:solidFill>
                <a:latin typeface="Arial" panose="020B0604020202020204" pitchFamily="34" charset="0"/>
                <a:cs typeface="Arial" panose="020B0604020202020204" pitchFamily="34" charset="0"/>
              </a:rPr>
              <a:t>“</a:t>
            </a:r>
          </a:p>
        </p:txBody>
      </p:sp>
      <p:sp>
        <p:nvSpPr>
          <p:cNvPr id="20" name="Espace réservé du texte 4">
            <a:extLst>
              <a:ext uri="{FF2B5EF4-FFF2-40B4-BE49-F238E27FC236}">
                <a16:creationId xmlns:a16="http://schemas.microsoft.com/office/drawing/2014/main" id="{095B87B6-6F0C-4D5E-90BD-8E421833DB88}"/>
              </a:ext>
            </a:extLst>
          </p:cNvPr>
          <p:cNvSpPr>
            <a:spLocks noGrp="1"/>
          </p:cNvSpPr>
          <p:nvPr>
            <p:ph type="body" sz="quarter" idx="15"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3" name="Picture 12" descr="A black and white logo&#10;&#10;Description automatically generated with medium confidence">
            <a:extLst>
              <a:ext uri="{FF2B5EF4-FFF2-40B4-BE49-F238E27FC236}">
                <a16:creationId xmlns:a16="http://schemas.microsoft.com/office/drawing/2014/main" id="{647E4E61-5402-514A-A3F9-E5A50B3EE6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393179"/>
            <a:ext cx="1966493" cy="414345"/>
          </a:xfrm>
          <a:prstGeom prst="rect">
            <a:avLst/>
          </a:prstGeom>
        </p:spPr>
      </p:pic>
    </p:spTree>
    <p:extLst>
      <p:ext uri="{BB962C8B-B14F-4D97-AF65-F5344CB8AC3E}">
        <p14:creationId xmlns:p14="http://schemas.microsoft.com/office/powerpoint/2010/main" val="285498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umber Slide WHITE">
    <p:spTree>
      <p:nvGrpSpPr>
        <p:cNvPr id="1" name=""/>
        <p:cNvGrpSpPr/>
        <p:nvPr/>
      </p:nvGrpSpPr>
      <p:grpSpPr>
        <a:xfrm>
          <a:off x="0" y="0"/>
          <a:ext cx="0" cy="0"/>
          <a:chOff x="0" y="0"/>
          <a:chExt cx="0" cy="0"/>
        </a:xfrm>
      </p:grpSpPr>
      <p:sp>
        <p:nvSpPr>
          <p:cNvPr id="27" name="Text Placeholder 26"/>
          <p:cNvSpPr>
            <a:spLocks noGrp="1"/>
          </p:cNvSpPr>
          <p:nvPr>
            <p:ph type="body" sz="quarter" idx="14" hasCustomPrompt="1"/>
          </p:nvPr>
        </p:nvSpPr>
        <p:spPr>
          <a:xfrm>
            <a:off x="5289461" y="4627245"/>
            <a:ext cx="2495002" cy="547688"/>
          </a:xfrm>
          <a:prstGeom prst="rect">
            <a:avLst/>
          </a:prstGeom>
        </p:spPr>
        <p:txBody>
          <a:bodyPr/>
          <a:lstStyle>
            <a:lvl1pPr marL="0" indent="0" algn="r">
              <a:buNone/>
              <a:defRPr sz="1500" baseline="0">
                <a:solidFill>
                  <a:srgbClr val="0077D4"/>
                </a:solidFill>
              </a:defRPr>
            </a:lvl1pPr>
          </a:lstStyle>
          <a:p>
            <a:pPr lvl="0"/>
            <a:r>
              <a:rPr lang="fr-FR" dirty="0"/>
              <a:t>Source Name</a:t>
            </a:r>
          </a:p>
        </p:txBody>
      </p:sp>
      <p:sp>
        <p:nvSpPr>
          <p:cNvPr id="3" name="Text Placeholder 2"/>
          <p:cNvSpPr>
            <a:spLocks noGrp="1"/>
          </p:cNvSpPr>
          <p:nvPr>
            <p:ph type="body" sz="quarter" idx="15" hasCustomPrompt="1"/>
          </p:nvPr>
        </p:nvSpPr>
        <p:spPr>
          <a:xfrm>
            <a:off x="1196352" y="1860094"/>
            <a:ext cx="6588125" cy="581321"/>
          </a:xfrm>
          <a:prstGeom prst="rect">
            <a:avLst/>
          </a:prstGeom>
        </p:spPr>
        <p:txBody>
          <a:bodyPr/>
          <a:lstStyle>
            <a:lvl1pPr marL="0" indent="0" algn="ctr">
              <a:buNone/>
              <a:defRPr baseline="0">
                <a:solidFill>
                  <a:srgbClr val="0077D4"/>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40" y="2700940"/>
            <a:ext cx="7204105" cy="1401071"/>
          </a:xfrm>
          <a:prstGeom prst="rect">
            <a:avLst/>
          </a:prstGeom>
          <a:effectLst/>
        </p:spPr>
        <p:txBody>
          <a:bodyPr/>
          <a:lstStyle>
            <a:lvl1pPr marL="0" indent="0" algn="ctr">
              <a:buNone/>
              <a:defRPr lang="fr-FR" sz="7200" b="1" kern="1200" baseline="0" dirty="0" smtClean="0">
                <a:solidFill>
                  <a:srgbClr val="0077D4"/>
                </a:solidFill>
                <a:latin typeface="+mn-lt"/>
                <a:ea typeface="+mn-ea"/>
                <a:cs typeface="+mn-cs"/>
              </a:defRPr>
            </a:lvl1pPr>
          </a:lstStyle>
          <a:p>
            <a:pPr lvl="0"/>
            <a:r>
              <a:rPr lang="fr-FR" dirty="0"/>
              <a:t>$ 500.030.001</a:t>
            </a:r>
          </a:p>
        </p:txBody>
      </p:sp>
      <p:sp>
        <p:nvSpPr>
          <p:cNvPr id="7" name="Rectangle 6">
            <a:extLst>
              <a:ext uri="{FF2B5EF4-FFF2-40B4-BE49-F238E27FC236}">
                <a16:creationId xmlns:a16="http://schemas.microsoft.com/office/drawing/2014/main" id="{17821C45-9C17-4B09-A58B-94A9B8A2058C}"/>
              </a:ext>
            </a:extLst>
          </p:cNvPr>
          <p:cNvSpPr/>
          <p:nvPr userDrawn="1"/>
        </p:nvSpPr>
        <p:spPr>
          <a:xfrm>
            <a:off x="0" y="6336079"/>
            <a:ext cx="9144000" cy="521921"/>
          </a:xfrm>
          <a:prstGeom prst="rect">
            <a:avLst/>
          </a:prstGeom>
          <a:gradFill flip="none" rotWithShape="1">
            <a:gsLst>
              <a:gs pos="0">
                <a:schemeClr val="bg1"/>
              </a:gs>
              <a:gs pos="100000">
                <a:schemeClr val="bg1"/>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3350457" y="6488752"/>
            <a:ext cx="2441485" cy="223515"/>
          </a:xfrm>
          <a:prstGeom prst="rect">
            <a:avLst/>
          </a:prstGeom>
        </p:spPr>
        <p:txBody>
          <a:bodyPr/>
          <a:lstStyle>
            <a:lvl1pPr marL="0" indent="0" algn="ctr">
              <a:buNone/>
              <a:defRPr sz="900">
                <a:solidFill>
                  <a:schemeClr val="accent5">
                    <a:lumMod val="75000"/>
                  </a:schemeClr>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5" name="Picture 14" descr="A blue and white logo&#10;&#10;Description automatically generated with low confidence">
            <a:extLst>
              <a:ext uri="{FF2B5EF4-FFF2-40B4-BE49-F238E27FC236}">
                <a16:creationId xmlns:a16="http://schemas.microsoft.com/office/drawing/2014/main" id="{A396A9C1-92CB-5340-965D-A0BC93DE4C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401504"/>
            <a:ext cx="1961438" cy="413280"/>
          </a:xfrm>
          <a:prstGeom prst="rect">
            <a:avLst/>
          </a:prstGeom>
        </p:spPr>
      </p:pic>
    </p:spTree>
    <p:extLst>
      <p:ext uri="{BB962C8B-B14F-4D97-AF65-F5344CB8AC3E}">
        <p14:creationId xmlns:p14="http://schemas.microsoft.com/office/powerpoint/2010/main" val="10976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7" name="Rectangle 6"/>
          <p:cNvSpPr/>
          <p:nvPr userDrawn="1"/>
        </p:nvSpPr>
        <p:spPr>
          <a:xfrm>
            <a:off x="-799" y="30"/>
            <a:ext cx="9143998"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8" y="4444580"/>
            <a:ext cx="5922963" cy="606692"/>
          </a:xfrm>
          <a:prstGeom prst="rect">
            <a:avLst/>
          </a:prstGeom>
        </p:spPr>
        <p:txBody>
          <a:bodyPr/>
          <a:lstStyle>
            <a:lvl1pPr marL="0" indent="0">
              <a:buNone/>
              <a:defRPr sz="15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8" y="1845099"/>
            <a:ext cx="1124397" cy="1155593"/>
          </a:xfrm>
          <a:prstGeom prst="rect">
            <a:avLst/>
          </a:prstGeom>
          <a:effectLst/>
        </p:spPr>
        <p:txBody>
          <a:bodyPr/>
          <a:lstStyle>
            <a:lvl1pPr marL="0" indent="0" algn="l">
              <a:buNone/>
              <a:defRPr sz="6000" b="1" baseline="0">
                <a:solidFill>
                  <a:schemeClr val="bg1"/>
                </a:solidFill>
              </a:defRPr>
            </a:lvl1pPr>
          </a:lstStyle>
          <a:p>
            <a:pPr lvl="0"/>
            <a:r>
              <a:rPr lang="en-US" dirty="0"/>
              <a:t>X.</a:t>
            </a:r>
            <a:endParaRPr lang="fr-FR" dirty="0"/>
          </a:p>
        </p:txBody>
      </p:sp>
      <p:sp>
        <p:nvSpPr>
          <p:cNvPr id="18" name="TextBox 24">
            <a:extLst>
              <a:ext uri="{FF2B5EF4-FFF2-40B4-BE49-F238E27FC236}">
                <a16:creationId xmlns:a16="http://schemas.microsoft.com/office/drawing/2014/main" id="{32CB077F-C1D5-4E1E-BAAD-0EEA4B0940FC}"/>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0" name="TextBox 24">
            <a:extLst>
              <a:ext uri="{FF2B5EF4-FFF2-40B4-BE49-F238E27FC236}">
                <a16:creationId xmlns:a16="http://schemas.microsoft.com/office/drawing/2014/main" id="{08F0A3B2-AC19-4C50-99B8-8ED9D3AC1147}"/>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31" name="Straight Connector 14">
            <a:extLst>
              <a:ext uri="{FF2B5EF4-FFF2-40B4-BE49-F238E27FC236}">
                <a16:creationId xmlns:a16="http://schemas.microsoft.com/office/drawing/2014/main" id="{EB745C22-0374-44D0-9FFA-C71B9E5A5145}"/>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3350457" y="6488752"/>
            <a:ext cx="2441485" cy="223515"/>
          </a:xfrm>
          <a:prstGeom prst="rect">
            <a:avLst/>
          </a:prstGeom>
        </p:spPr>
        <p:txBody>
          <a:bodyPr/>
          <a:lstStyle>
            <a:lvl1pPr marL="0" indent="0" algn="ctr">
              <a:buNone/>
              <a:defRPr sz="900">
                <a:solidFill>
                  <a:schemeClr val="accent5">
                    <a:lumMod val="75000"/>
                  </a:schemeClr>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7" name="Picture 16" descr="A blue and white logo&#10;&#10;Description automatically generated with low confidence">
            <a:extLst>
              <a:ext uri="{FF2B5EF4-FFF2-40B4-BE49-F238E27FC236}">
                <a16:creationId xmlns:a16="http://schemas.microsoft.com/office/drawing/2014/main" id="{F4627CBD-F113-384F-876A-A7D4F6E225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401504"/>
            <a:ext cx="1961438" cy="413280"/>
          </a:xfrm>
          <a:prstGeom prst="rect">
            <a:avLst/>
          </a:prstGeom>
        </p:spPr>
      </p:pic>
    </p:spTree>
    <p:extLst>
      <p:ext uri="{BB962C8B-B14F-4D97-AF65-F5344CB8AC3E}">
        <p14:creationId xmlns:p14="http://schemas.microsoft.com/office/powerpoint/2010/main" val="221530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sp>
        <p:nvSpPr>
          <p:cNvPr id="36" name="Rectangle 35"/>
          <p:cNvSpPr/>
          <p:nvPr userDrawn="1"/>
        </p:nvSpPr>
        <p:spPr>
          <a:xfrm>
            <a:off x="-13862"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342" name="Text Placeholder 13"/>
          <p:cNvSpPr>
            <a:spLocks noGrp="1"/>
          </p:cNvSpPr>
          <p:nvPr>
            <p:ph type="body" sz="quarter" idx="29" hasCustomPrompt="1"/>
          </p:nvPr>
        </p:nvSpPr>
        <p:spPr>
          <a:xfrm>
            <a:off x="2472145" y="1904387"/>
            <a:ext cx="588918" cy="312738"/>
          </a:xfrm>
          <a:prstGeom prst="rect">
            <a:avLst/>
          </a:prstGeom>
          <a:effectLst/>
        </p:spPr>
        <p:txBody>
          <a:bodyPr/>
          <a:lstStyle>
            <a:lvl1pPr marL="0" indent="0">
              <a:buNone/>
              <a:defRPr sz="1500" b="1" baseline="0">
                <a:solidFill>
                  <a:srgbClr val="EEF3FA"/>
                </a:solidFill>
              </a:defRPr>
            </a:lvl1pPr>
          </a:lstStyle>
          <a:p>
            <a:pPr lvl="0"/>
            <a:r>
              <a:rPr lang="fr-FR" dirty="0"/>
              <a:t>2</a:t>
            </a:r>
          </a:p>
        </p:txBody>
      </p:sp>
      <p:sp>
        <p:nvSpPr>
          <p:cNvPr id="343" name="Text Placeholder 13"/>
          <p:cNvSpPr>
            <a:spLocks noGrp="1"/>
          </p:cNvSpPr>
          <p:nvPr>
            <p:ph type="body" sz="quarter" idx="30" hasCustomPrompt="1"/>
          </p:nvPr>
        </p:nvSpPr>
        <p:spPr>
          <a:xfrm>
            <a:off x="3209110" y="1904387"/>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2</a:t>
            </a:r>
          </a:p>
        </p:txBody>
      </p:sp>
      <p:sp>
        <p:nvSpPr>
          <p:cNvPr id="344" name="Text Placeholder 13"/>
          <p:cNvSpPr>
            <a:spLocks noGrp="1"/>
          </p:cNvSpPr>
          <p:nvPr>
            <p:ph type="body" sz="quarter" idx="31" hasCustomPrompt="1"/>
          </p:nvPr>
        </p:nvSpPr>
        <p:spPr>
          <a:xfrm>
            <a:off x="7005607" y="1901409"/>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47" name="Text Placeholder 13"/>
          <p:cNvSpPr>
            <a:spLocks noGrp="1"/>
          </p:cNvSpPr>
          <p:nvPr>
            <p:ph type="body" sz="quarter" idx="32" hasCustomPrompt="1"/>
          </p:nvPr>
        </p:nvSpPr>
        <p:spPr>
          <a:xfrm>
            <a:off x="2467792" y="2479562"/>
            <a:ext cx="588918" cy="312738"/>
          </a:xfrm>
          <a:prstGeom prst="rect">
            <a:avLst/>
          </a:prstGeom>
          <a:effectLst/>
        </p:spPr>
        <p:txBody>
          <a:bodyPr/>
          <a:lstStyle>
            <a:lvl1pPr marL="0" indent="0">
              <a:buNone/>
              <a:defRPr sz="1500" b="1" baseline="0">
                <a:solidFill>
                  <a:srgbClr val="EEF3FA"/>
                </a:solidFill>
              </a:defRPr>
            </a:lvl1pPr>
          </a:lstStyle>
          <a:p>
            <a:pPr lvl="0"/>
            <a:r>
              <a:rPr lang="fr-FR" dirty="0"/>
              <a:t>3</a:t>
            </a:r>
          </a:p>
        </p:txBody>
      </p:sp>
      <p:sp>
        <p:nvSpPr>
          <p:cNvPr id="348" name="Text Placeholder 13"/>
          <p:cNvSpPr>
            <a:spLocks noGrp="1"/>
          </p:cNvSpPr>
          <p:nvPr>
            <p:ph type="body" sz="quarter" idx="33" hasCustomPrompt="1"/>
          </p:nvPr>
        </p:nvSpPr>
        <p:spPr>
          <a:xfrm>
            <a:off x="3204757" y="2479562"/>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3</a:t>
            </a:r>
          </a:p>
        </p:txBody>
      </p:sp>
      <p:sp>
        <p:nvSpPr>
          <p:cNvPr id="349" name="Text Placeholder 13"/>
          <p:cNvSpPr>
            <a:spLocks noGrp="1"/>
          </p:cNvSpPr>
          <p:nvPr>
            <p:ph type="body" sz="quarter" idx="34" hasCustomPrompt="1"/>
          </p:nvPr>
        </p:nvSpPr>
        <p:spPr>
          <a:xfrm>
            <a:off x="7001254" y="2476584"/>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57" name="Text Placeholder 13"/>
          <p:cNvSpPr>
            <a:spLocks noGrp="1"/>
          </p:cNvSpPr>
          <p:nvPr>
            <p:ph type="body" sz="quarter" idx="35" hasCustomPrompt="1"/>
          </p:nvPr>
        </p:nvSpPr>
        <p:spPr>
          <a:xfrm>
            <a:off x="2472146" y="3051759"/>
            <a:ext cx="588918" cy="312738"/>
          </a:xfrm>
          <a:prstGeom prst="rect">
            <a:avLst/>
          </a:prstGeom>
          <a:effectLst/>
        </p:spPr>
        <p:txBody>
          <a:bodyPr/>
          <a:lstStyle>
            <a:lvl1pPr marL="0" indent="0">
              <a:buNone/>
              <a:defRPr sz="1500" b="1" baseline="0">
                <a:solidFill>
                  <a:srgbClr val="EEF3FA"/>
                </a:solidFill>
              </a:defRPr>
            </a:lvl1pPr>
          </a:lstStyle>
          <a:p>
            <a:pPr lvl="0"/>
            <a:r>
              <a:rPr lang="fr-FR" dirty="0"/>
              <a:t>4</a:t>
            </a:r>
          </a:p>
        </p:txBody>
      </p:sp>
      <p:sp>
        <p:nvSpPr>
          <p:cNvPr id="358" name="Text Placeholder 13"/>
          <p:cNvSpPr>
            <a:spLocks noGrp="1"/>
          </p:cNvSpPr>
          <p:nvPr>
            <p:ph type="body" sz="quarter" idx="36" hasCustomPrompt="1"/>
          </p:nvPr>
        </p:nvSpPr>
        <p:spPr>
          <a:xfrm>
            <a:off x="3209113" y="3051759"/>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4</a:t>
            </a:r>
          </a:p>
        </p:txBody>
      </p:sp>
      <p:sp>
        <p:nvSpPr>
          <p:cNvPr id="359" name="Text Placeholder 13"/>
          <p:cNvSpPr>
            <a:spLocks noGrp="1"/>
          </p:cNvSpPr>
          <p:nvPr>
            <p:ph type="body" sz="quarter" idx="37" hasCustomPrompt="1"/>
          </p:nvPr>
        </p:nvSpPr>
        <p:spPr>
          <a:xfrm>
            <a:off x="7005608" y="3048781"/>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67" name="Text Placeholder 13"/>
          <p:cNvSpPr>
            <a:spLocks noGrp="1"/>
          </p:cNvSpPr>
          <p:nvPr>
            <p:ph type="body" sz="quarter" idx="38" hasCustomPrompt="1"/>
          </p:nvPr>
        </p:nvSpPr>
        <p:spPr>
          <a:xfrm>
            <a:off x="2467791" y="3627901"/>
            <a:ext cx="588918" cy="312738"/>
          </a:xfrm>
          <a:prstGeom prst="rect">
            <a:avLst/>
          </a:prstGeom>
          <a:effectLst/>
        </p:spPr>
        <p:txBody>
          <a:bodyPr/>
          <a:lstStyle>
            <a:lvl1pPr marL="0" indent="0">
              <a:buNone/>
              <a:defRPr sz="1500" b="1" baseline="0">
                <a:solidFill>
                  <a:srgbClr val="EEF3FA"/>
                </a:solidFill>
              </a:defRPr>
            </a:lvl1pPr>
          </a:lstStyle>
          <a:p>
            <a:pPr lvl="0"/>
            <a:r>
              <a:rPr lang="fr-FR" dirty="0"/>
              <a:t>5</a:t>
            </a:r>
          </a:p>
        </p:txBody>
      </p:sp>
      <p:sp>
        <p:nvSpPr>
          <p:cNvPr id="368" name="Text Placeholder 13"/>
          <p:cNvSpPr>
            <a:spLocks noGrp="1"/>
          </p:cNvSpPr>
          <p:nvPr>
            <p:ph type="body" sz="quarter" idx="39" hasCustomPrompt="1"/>
          </p:nvPr>
        </p:nvSpPr>
        <p:spPr>
          <a:xfrm>
            <a:off x="3204757" y="3627901"/>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5</a:t>
            </a:r>
          </a:p>
        </p:txBody>
      </p:sp>
      <p:sp>
        <p:nvSpPr>
          <p:cNvPr id="369" name="Text Placeholder 13"/>
          <p:cNvSpPr>
            <a:spLocks noGrp="1"/>
          </p:cNvSpPr>
          <p:nvPr>
            <p:ph type="body" sz="quarter" idx="40" hasCustomPrompt="1"/>
          </p:nvPr>
        </p:nvSpPr>
        <p:spPr>
          <a:xfrm>
            <a:off x="7001253" y="3624923"/>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2" name="Text Placeholder 13"/>
          <p:cNvSpPr>
            <a:spLocks noGrp="1"/>
          </p:cNvSpPr>
          <p:nvPr>
            <p:ph type="body" sz="quarter" idx="41" hasCustomPrompt="1"/>
          </p:nvPr>
        </p:nvSpPr>
        <p:spPr>
          <a:xfrm>
            <a:off x="2472147" y="4193212"/>
            <a:ext cx="588918" cy="312738"/>
          </a:xfrm>
          <a:prstGeom prst="rect">
            <a:avLst/>
          </a:prstGeom>
          <a:effectLst/>
        </p:spPr>
        <p:txBody>
          <a:bodyPr/>
          <a:lstStyle>
            <a:lvl1pPr marL="0" indent="0">
              <a:buNone/>
              <a:defRPr sz="1500" b="1" baseline="0">
                <a:solidFill>
                  <a:srgbClr val="EEF3FA"/>
                </a:solidFill>
              </a:defRPr>
            </a:lvl1pPr>
          </a:lstStyle>
          <a:p>
            <a:pPr lvl="0"/>
            <a:r>
              <a:rPr lang="fr-FR" dirty="0"/>
              <a:t>6</a:t>
            </a:r>
          </a:p>
        </p:txBody>
      </p:sp>
      <p:sp>
        <p:nvSpPr>
          <p:cNvPr id="373" name="Text Placeholder 13"/>
          <p:cNvSpPr>
            <a:spLocks noGrp="1"/>
          </p:cNvSpPr>
          <p:nvPr>
            <p:ph type="body" sz="quarter" idx="42" hasCustomPrompt="1"/>
          </p:nvPr>
        </p:nvSpPr>
        <p:spPr>
          <a:xfrm>
            <a:off x="3209113" y="4193212"/>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6</a:t>
            </a:r>
          </a:p>
        </p:txBody>
      </p:sp>
      <p:sp>
        <p:nvSpPr>
          <p:cNvPr id="374" name="Text Placeholder 13"/>
          <p:cNvSpPr>
            <a:spLocks noGrp="1"/>
          </p:cNvSpPr>
          <p:nvPr>
            <p:ph type="body" sz="quarter" idx="43" hasCustomPrompt="1"/>
          </p:nvPr>
        </p:nvSpPr>
        <p:spPr>
          <a:xfrm>
            <a:off x="7005609" y="4190234"/>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7" name="Text Placeholder 13"/>
          <p:cNvSpPr>
            <a:spLocks noGrp="1"/>
          </p:cNvSpPr>
          <p:nvPr>
            <p:ph type="body" sz="quarter" idx="44" hasCustomPrompt="1"/>
          </p:nvPr>
        </p:nvSpPr>
        <p:spPr>
          <a:xfrm>
            <a:off x="2476498" y="1363921"/>
            <a:ext cx="588918" cy="312738"/>
          </a:xfrm>
          <a:prstGeom prst="rect">
            <a:avLst/>
          </a:prstGeom>
          <a:effectLst/>
        </p:spPr>
        <p:txBody>
          <a:bodyPr/>
          <a:lstStyle>
            <a:lvl1pPr marL="0" indent="0">
              <a:buNone/>
              <a:defRPr sz="1500" b="1" baseline="0">
                <a:solidFill>
                  <a:srgbClr val="EEF3FA"/>
                </a:solidFill>
              </a:defRPr>
            </a:lvl1pPr>
          </a:lstStyle>
          <a:p>
            <a:pPr lvl="0"/>
            <a:r>
              <a:rPr lang="fr-FR" dirty="0"/>
              <a:t>1</a:t>
            </a:r>
          </a:p>
        </p:txBody>
      </p:sp>
      <p:sp>
        <p:nvSpPr>
          <p:cNvPr id="378" name="Text Placeholder 13"/>
          <p:cNvSpPr>
            <a:spLocks noGrp="1"/>
          </p:cNvSpPr>
          <p:nvPr>
            <p:ph type="body" sz="quarter" idx="45" hasCustomPrompt="1"/>
          </p:nvPr>
        </p:nvSpPr>
        <p:spPr>
          <a:xfrm>
            <a:off x="3213463" y="1363921"/>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1</a:t>
            </a:r>
          </a:p>
        </p:txBody>
      </p:sp>
      <p:sp>
        <p:nvSpPr>
          <p:cNvPr id="379" name="Text Placeholder 13"/>
          <p:cNvSpPr>
            <a:spLocks noGrp="1"/>
          </p:cNvSpPr>
          <p:nvPr>
            <p:ph type="body" sz="quarter" idx="46" hasCustomPrompt="1"/>
          </p:nvPr>
        </p:nvSpPr>
        <p:spPr>
          <a:xfrm>
            <a:off x="7009960" y="1360943"/>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pic>
        <p:nvPicPr>
          <p:cNvPr id="24" name="Picture 23" descr="A black and white logo&#10;&#10;Description automatically generated with medium confidence">
            <a:extLst>
              <a:ext uri="{FF2B5EF4-FFF2-40B4-BE49-F238E27FC236}">
                <a16:creationId xmlns:a16="http://schemas.microsoft.com/office/drawing/2014/main" id="{C47E770F-C517-E14F-BBFB-A0B426A8CAF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5409" y="6383752"/>
            <a:ext cx="1966493" cy="414345"/>
          </a:xfrm>
          <a:prstGeom prst="rect">
            <a:avLst/>
          </a:prstGeom>
        </p:spPr>
      </p:pic>
    </p:spTree>
    <p:extLst>
      <p:ext uri="{BB962C8B-B14F-4D97-AF65-F5344CB8AC3E}">
        <p14:creationId xmlns:p14="http://schemas.microsoft.com/office/powerpoint/2010/main" val="261423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2853"/>
      </p:ext>
    </p:extLst>
  </p:cSld>
  <p:clrMap bg1="lt1" tx1="dk1" bg2="lt2" tx2="dk2" accent1="accent1" accent2="accent2" accent3="accent3" accent4="accent4" accent5="accent5" accent6="accent6" hlink="hlink" folHlink="folHlink"/>
  <p:sldLayoutIdLst>
    <p:sldLayoutId id="2147483791" r:id="rId1"/>
    <p:sldLayoutId id="2147483788" r:id="rId2"/>
    <p:sldLayoutId id="2147483789" r:id="rId3"/>
    <p:sldLayoutId id="2147483775" r:id="rId4"/>
    <p:sldLayoutId id="2147483777" r:id="rId5"/>
    <p:sldLayoutId id="2147483779" r:id="rId6"/>
    <p:sldLayoutId id="2147483780" r:id="rId7"/>
    <p:sldLayoutId id="2147483782" r:id="rId8"/>
    <p:sldLayoutId id="2147483781" r:id="rId9"/>
    <p:sldLayoutId id="2147483783"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UNESCO Recommendation on Open Science </a:t>
            </a:r>
            <a:endParaRPr lang="en-US" dirty="0"/>
          </a:p>
        </p:txBody>
      </p:sp>
      <p:sp>
        <p:nvSpPr>
          <p:cNvPr id="3" name="Subtitle 2"/>
          <p:cNvSpPr>
            <a:spLocks noGrp="1"/>
          </p:cNvSpPr>
          <p:nvPr>
            <p:ph type="subTitle" idx="1"/>
          </p:nvPr>
        </p:nvSpPr>
        <p:spPr>
          <a:xfrm>
            <a:off x="249776" y="5223198"/>
            <a:ext cx="6834420" cy="397532"/>
          </a:xfrm>
        </p:spPr>
        <p:txBody>
          <a:bodyPr/>
          <a:lstStyle/>
          <a:p>
            <a:r>
              <a:rPr lang="en-US" dirty="0" smtClean="0"/>
              <a:t>Dr Peggy Oti-Boateng, Director Division Science Policy and Capacity Building, UNESCO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2" y="2651760"/>
            <a:ext cx="9144000" cy="2286000"/>
          </a:xfrm>
          <a:prstGeom prst="rect">
            <a:avLst/>
          </a:prstGeom>
        </p:spPr>
      </p:pic>
    </p:spTree>
    <p:extLst>
      <p:ext uri="{BB962C8B-B14F-4D97-AF65-F5344CB8AC3E}">
        <p14:creationId xmlns:p14="http://schemas.microsoft.com/office/powerpoint/2010/main" val="2401600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 y="595312"/>
            <a:ext cx="8020050" cy="5667375"/>
          </a:xfrm>
          <a:prstGeom prst="rect">
            <a:avLst/>
          </a:prstGeom>
        </p:spPr>
      </p:pic>
      <p:sp>
        <p:nvSpPr>
          <p:cNvPr id="7" name="Title 1"/>
          <p:cNvSpPr>
            <a:spLocks noGrp="1"/>
          </p:cNvSpPr>
          <p:nvPr>
            <p:ph type="ctrTitle"/>
          </p:nvPr>
        </p:nvSpPr>
        <p:spPr>
          <a:xfrm>
            <a:off x="315670" y="151609"/>
            <a:ext cx="8512645" cy="455408"/>
          </a:xfrm>
        </p:spPr>
        <p:txBody>
          <a:bodyPr/>
          <a:lstStyle/>
          <a:p>
            <a:pPr algn="ctr"/>
            <a:r>
              <a:rPr lang="en-US" sz="3200" dirty="0" smtClean="0">
                <a:latin typeface="+mn-lt"/>
              </a:rPr>
              <a:t>Values and Principles</a:t>
            </a:r>
            <a:endParaRPr lang="en-US" sz="3200" dirty="0">
              <a:latin typeface="+mn-lt"/>
            </a:endParaRPr>
          </a:p>
        </p:txBody>
      </p:sp>
    </p:spTree>
    <p:extLst>
      <p:ext uri="{BB962C8B-B14F-4D97-AF65-F5344CB8AC3E}">
        <p14:creationId xmlns:p14="http://schemas.microsoft.com/office/powerpoint/2010/main" val="3297561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77" y="846749"/>
            <a:ext cx="8347444" cy="5503015"/>
          </a:xfrm>
          <a:prstGeom prst="rect">
            <a:avLst/>
          </a:prstGeom>
        </p:spPr>
      </p:pic>
      <p:sp>
        <p:nvSpPr>
          <p:cNvPr id="6" name="Title 1"/>
          <p:cNvSpPr>
            <a:spLocks noGrp="1"/>
          </p:cNvSpPr>
          <p:nvPr>
            <p:ph type="ctrTitle"/>
          </p:nvPr>
        </p:nvSpPr>
        <p:spPr>
          <a:xfrm>
            <a:off x="315670" y="151609"/>
            <a:ext cx="8512645" cy="455408"/>
          </a:xfrm>
        </p:spPr>
        <p:txBody>
          <a:bodyPr/>
          <a:lstStyle/>
          <a:p>
            <a:pPr algn="ctr"/>
            <a:r>
              <a:rPr lang="en-US" sz="3200" dirty="0" smtClean="0">
                <a:latin typeface="+mn-lt"/>
              </a:rPr>
              <a:t>Areas of Action </a:t>
            </a:r>
            <a:endParaRPr lang="en-US" sz="3200" dirty="0">
              <a:latin typeface="+mn-lt"/>
            </a:endParaRPr>
          </a:p>
        </p:txBody>
      </p:sp>
    </p:spTree>
    <p:extLst>
      <p:ext uri="{BB962C8B-B14F-4D97-AF65-F5344CB8AC3E}">
        <p14:creationId xmlns:p14="http://schemas.microsoft.com/office/powerpoint/2010/main" val="990177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sp>
        <p:nvSpPr>
          <p:cNvPr id="8" name="Rectangle 7"/>
          <p:cNvSpPr/>
          <p:nvPr/>
        </p:nvSpPr>
        <p:spPr>
          <a:xfrm>
            <a:off x="3171866" y="1120264"/>
            <a:ext cx="5656449" cy="518603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342900" marR="0" lvl="0" indent="-342900" algn="just">
              <a:spcBef>
                <a:spcPts val="600"/>
              </a:spcBef>
              <a:spcAft>
                <a:spcPts val="0"/>
              </a:spcAft>
              <a:buFont typeface="Wingdings" panose="05000000000000000000" pitchFamily="2" charset="2"/>
              <a:buChar char=""/>
            </a:pPr>
            <a:r>
              <a:rPr lang="en-US" dirty="0" smtClean="0">
                <a:solidFill>
                  <a:schemeClr val="tx2"/>
                </a:solidFill>
                <a:ea typeface="Arial" panose="020B0604020202020204" pitchFamily="34" charset="0"/>
                <a:cs typeface="Arial" panose="020B0604020202020204" pitchFamily="34" charset="0"/>
              </a:rPr>
              <a:t>Change in the conventional scientific culture;  </a:t>
            </a:r>
          </a:p>
          <a:p>
            <a:pPr marL="342900" marR="0" lvl="0" indent="-342900" algn="just">
              <a:spcBef>
                <a:spcPts val="600"/>
              </a:spcBef>
              <a:spcAft>
                <a:spcPts val="0"/>
              </a:spcAft>
              <a:buFont typeface="Wingdings" panose="05000000000000000000" pitchFamily="2" charset="2"/>
              <a:buChar char=""/>
            </a:pPr>
            <a:r>
              <a:rPr lang="en-US" dirty="0" smtClean="0">
                <a:solidFill>
                  <a:schemeClr val="tx2"/>
                </a:solidFill>
                <a:ea typeface="Arial" panose="020B0604020202020204" pitchFamily="34" charset="0"/>
                <a:cs typeface="Arial" panose="020B0604020202020204" pitchFamily="34" charset="0"/>
              </a:rPr>
              <a:t>Capacity building;</a:t>
            </a:r>
            <a:endParaRPr lang="en-US" dirty="0">
              <a:solidFill>
                <a:schemeClr val="tx2"/>
              </a:solidFill>
              <a:ea typeface="Arial" panose="020B0604020202020204" pitchFamily="34" charset="0"/>
              <a:cs typeface="Arial" panose="020B0604020202020204" pitchFamily="34" charset="0"/>
            </a:endParaRPr>
          </a:p>
          <a:p>
            <a:pPr marL="342900" marR="0" lvl="0" indent="-342900" algn="just">
              <a:spcBef>
                <a:spcPts val="600"/>
              </a:spcBef>
              <a:spcAft>
                <a:spcPts val="0"/>
              </a:spcAft>
              <a:buFont typeface="Wingdings" panose="05000000000000000000" pitchFamily="2" charset="2"/>
              <a:buChar char=""/>
            </a:pPr>
            <a:r>
              <a:rPr lang="en-US" dirty="0" smtClean="0">
                <a:solidFill>
                  <a:schemeClr val="tx2"/>
                </a:solidFill>
                <a:ea typeface="Arial" panose="020B0604020202020204" pitchFamily="34" charset="0"/>
                <a:cs typeface="Arial" panose="020B0604020202020204" pitchFamily="34" charset="0"/>
              </a:rPr>
              <a:t>Investment in adequate </a:t>
            </a:r>
            <a:r>
              <a:rPr lang="en-US" dirty="0">
                <a:solidFill>
                  <a:schemeClr val="tx2"/>
                </a:solidFill>
                <a:ea typeface="Arial" panose="020B0604020202020204" pitchFamily="34" charset="0"/>
                <a:cs typeface="Arial" panose="020B0604020202020204" pitchFamily="34" charset="0"/>
              </a:rPr>
              <a:t>infrastructures, including reliable internet connectivity; </a:t>
            </a:r>
          </a:p>
          <a:p>
            <a:pPr marL="342900" marR="0" lvl="0" indent="-342900" algn="just">
              <a:spcBef>
                <a:spcPts val="600"/>
              </a:spcBef>
              <a:spcAft>
                <a:spcPts val="0"/>
              </a:spcAft>
              <a:buFont typeface="Wingdings" panose="05000000000000000000" pitchFamily="2" charset="2"/>
              <a:buChar char=""/>
            </a:pPr>
            <a:r>
              <a:rPr lang="en-US" dirty="0" smtClean="0">
                <a:solidFill>
                  <a:schemeClr val="tx2"/>
                </a:solidFill>
                <a:ea typeface="Arial" panose="020B0604020202020204" pitchFamily="34" charset="0"/>
                <a:cs typeface="Arial" panose="020B0604020202020204" pitchFamily="34" charset="0"/>
              </a:rPr>
              <a:t>Alignment </a:t>
            </a:r>
            <a:r>
              <a:rPr lang="en-US" dirty="0">
                <a:solidFill>
                  <a:schemeClr val="tx2"/>
                </a:solidFill>
                <a:ea typeface="Arial" panose="020B0604020202020204" pitchFamily="34" charset="0"/>
                <a:cs typeface="Arial" panose="020B0604020202020204" pitchFamily="34" charset="0"/>
              </a:rPr>
              <a:t>of incentives and revision of criteria for evaluation of scientific excellence and scientific careers, particularly for young researches;  </a:t>
            </a:r>
          </a:p>
          <a:p>
            <a:pPr marL="342900" marR="0" lvl="0" indent="-342900" algn="just">
              <a:spcBef>
                <a:spcPts val="600"/>
              </a:spcBef>
              <a:spcAft>
                <a:spcPts val="0"/>
              </a:spcAft>
              <a:buFont typeface="Wingdings" panose="05000000000000000000" pitchFamily="2" charset="2"/>
              <a:buChar char=""/>
            </a:pPr>
            <a:r>
              <a:rPr lang="en-US" dirty="0" smtClean="0">
                <a:solidFill>
                  <a:schemeClr val="tx2"/>
                </a:solidFill>
                <a:ea typeface="Arial" panose="020B0604020202020204" pitchFamily="34" charset="0"/>
                <a:cs typeface="Arial" panose="020B0604020202020204" pitchFamily="34" charset="0"/>
              </a:rPr>
              <a:t>Addressing </a:t>
            </a:r>
            <a:r>
              <a:rPr lang="en-US" dirty="0">
                <a:solidFill>
                  <a:schemeClr val="tx2"/>
                </a:solidFill>
                <a:ea typeface="Arial" panose="020B0604020202020204" pitchFamily="34" charset="0"/>
                <a:cs typeface="Arial" panose="020B0604020202020204" pitchFamily="34" charset="0"/>
              </a:rPr>
              <a:t>the unintended negative consequences of open science practices, such as predatory behaviors, data migration, exploitation and privatization of research data, increased costs for scientists and high article processing </a:t>
            </a:r>
            <a:r>
              <a:rPr lang="en-US" dirty="0" smtClean="0">
                <a:solidFill>
                  <a:schemeClr val="tx2"/>
                </a:solidFill>
                <a:ea typeface="Arial" panose="020B0604020202020204" pitchFamily="34" charset="0"/>
                <a:cs typeface="Arial" panose="020B0604020202020204" pitchFamily="34" charset="0"/>
              </a:rPr>
              <a:t>charges;</a:t>
            </a:r>
          </a:p>
          <a:p>
            <a:pPr marL="342900" marR="0" lvl="0" indent="-342900" algn="just">
              <a:spcBef>
                <a:spcPts val="600"/>
              </a:spcBef>
              <a:spcAft>
                <a:spcPts val="0"/>
              </a:spcAft>
              <a:buFont typeface="Wingdings" panose="05000000000000000000" pitchFamily="2" charset="2"/>
              <a:buChar char=""/>
            </a:pPr>
            <a:r>
              <a:rPr lang="en-US" dirty="0">
                <a:solidFill>
                  <a:schemeClr val="tx2"/>
                </a:solidFill>
                <a:ea typeface="Arial" panose="020B0604020202020204" pitchFamily="34" charset="0"/>
                <a:cs typeface="Arial" panose="020B0604020202020204" pitchFamily="34" charset="0"/>
              </a:rPr>
              <a:t> </a:t>
            </a:r>
            <a:r>
              <a:rPr lang="en-US" dirty="0" smtClean="0">
                <a:solidFill>
                  <a:schemeClr val="tx2"/>
                </a:solidFill>
                <a:ea typeface="Arial" panose="020B0604020202020204" pitchFamily="34" charset="0"/>
                <a:cs typeface="Arial" panose="020B0604020202020204" pitchFamily="34" charset="0"/>
              </a:rPr>
              <a:t>Ensuring </a:t>
            </a:r>
            <a:r>
              <a:rPr lang="en-US" dirty="0">
                <a:solidFill>
                  <a:schemeClr val="tx2"/>
                </a:solidFill>
                <a:ea typeface="Arial" panose="020B0604020202020204" pitchFamily="34" charset="0"/>
                <a:cs typeface="Arial" panose="020B0604020202020204" pitchFamily="34" charset="0"/>
              </a:rPr>
              <a:t>that open science incorporates the values and principles as outlined in this Recommendation to ensure that the benefits of open science are shared and reciprocal, and do not involve unfair and/or inequitable extraction of data and knowledge. </a:t>
            </a:r>
          </a:p>
        </p:txBody>
      </p:sp>
      <p:pic>
        <p:nvPicPr>
          <p:cNvPr id="9" name="Picture 8"/>
          <p:cNvPicPr>
            <a:picLocks noChangeAspect="1"/>
          </p:cNvPicPr>
          <p:nvPr/>
        </p:nvPicPr>
        <p:blipFill>
          <a:blip r:embed="rId2"/>
          <a:stretch>
            <a:fillRect/>
          </a:stretch>
        </p:blipFill>
        <p:spPr>
          <a:xfrm>
            <a:off x="0" y="1128544"/>
            <a:ext cx="3103418" cy="4061480"/>
          </a:xfrm>
          <a:prstGeom prst="rect">
            <a:avLst/>
          </a:prstGeom>
        </p:spPr>
      </p:pic>
      <p:sp>
        <p:nvSpPr>
          <p:cNvPr id="10" name="Title 1"/>
          <p:cNvSpPr>
            <a:spLocks noGrp="1"/>
          </p:cNvSpPr>
          <p:nvPr>
            <p:ph type="ctrTitle"/>
          </p:nvPr>
        </p:nvSpPr>
        <p:spPr>
          <a:xfrm>
            <a:off x="315670" y="151609"/>
            <a:ext cx="8512645" cy="455408"/>
          </a:xfrm>
        </p:spPr>
        <p:txBody>
          <a:bodyPr/>
          <a:lstStyle/>
          <a:p>
            <a:pPr algn="ctr"/>
            <a:r>
              <a:rPr lang="en-US" sz="3200" dirty="0" smtClean="0">
                <a:latin typeface="+mn-lt"/>
              </a:rPr>
              <a:t>Key Challenges</a:t>
            </a:r>
            <a:endParaRPr lang="en-US" sz="3200" dirty="0">
              <a:latin typeface="+mn-lt"/>
            </a:endParaRPr>
          </a:p>
        </p:txBody>
      </p:sp>
    </p:spTree>
    <p:extLst>
      <p:ext uri="{BB962C8B-B14F-4D97-AF65-F5344CB8AC3E}">
        <p14:creationId xmlns:p14="http://schemas.microsoft.com/office/powerpoint/2010/main" val="2289579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66445"/>
            <a:ext cx="9144000" cy="2286000"/>
          </a:xfrm>
          <a:prstGeom prst="rect">
            <a:avLst/>
          </a:prstGeom>
        </p:spPr>
      </p:pic>
    </p:spTree>
    <p:extLst>
      <p:ext uri="{BB962C8B-B14F-4D97-AF65-F5344CB8AC3E}">
        <p14:creationId xmlns:p14="http://schemas.microsoft.com/office/powerpoint/2010/main" val="2478778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pic>
        <p:nvPicPr>
          <p:cNvPr id="6" name="Picture 2" descr="Image result for s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776" y="1093972"/>
            <a:ext cx="2347133" cy="23471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C23FF04-29D9-4949-837D-6610454491C0}"/>
              </a:ext>
            </a:extLst>
          </p:cNvPr>
          <p:cNvSpPr/>
          <p:nvPr/>
        </p:nvSpPr>
        <p:spPr>
          <a:xfrm>
            <a:off x="6302476" y="3686320"/>
            <a:ext cx="2694039" cy="25950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7000"/>
              </a:lnSpc>
              <a:spcAft>
                <a:spcPts val="800"/>
              </a:spcAft>
            </a:pPr>
            <a:r>
              <a:rPr lang="en-US" sz="1900" b="1" dirty="0">
                <a:latin typeface="Calibri" panose="020F0502020204030204" pitchFamily="34" charset="0"/>
                <a:ea typeface="Calibri" panose="020F0502020204030204" pitchFamily="34" charset="0"/>
                <a:cs typeface="Times New Roman" panose="02020603050405020304" pitchFamily="18" charset="0"/>
              </a:rPr>
              <a:t>Open Science</a:t>
            </a:r>
            <a:r>
              <a:rPr lang="en-US" sz="1900" dirty="0">
                <a:latin typeface="Calibri" panose="020F0502020204030204" pitchFamily="34" charset="0"/>
                <a:ea typeface="Calibri" panose="020F0502020204030204" pitchFamily="34" charset="0"/>
                <a:cs typeface="Times New Roman" panose="02020603050405020304" pitchFamily="18" charset="0"/>
              </a:rPr>
              <a:t> can be a true game changer in </a:t>
            </a:r>
            <a:r>
              <a:rPr lang="en-US" sz="1900" b="1" dirty="0">
                <a:latin typeface="Calibri" panose="020F0502020204030204" pitchFamily="34" charset="0"/>
                <a:ea typeface="Calibri" panose="020F0502020204030204" pitchFamily="34" charset="0"/>
                <a:cs typeface="Times New Roman" panose="02020603050405020304" pitchFamily="18" charset="0"/>
              </a:rPr>
              <a:t>bridging the science, technology and innovation gaps</a:t>
            </a:r>
            <a:r>
              <a:rPr lang="en-US" sz="1900" dirty="0">
                <a:latin typeface="Calibri" panose="020F0502020204030204" pitchFamily="34" charset="0"/>
                <a:ea typeface="Calibri" panose="020F0502020204030204" pitchFamily="34" charset="0"/>
                <a:cs typeface="Times New Roman" panose="02020603050405020304" pitchFamily="18" charset="0"/>
              </a:rPr>
              <a:t> between and within countries and fulfilling the </a:t>
            </a:r>
            <a:r>
              <a:rPr lang="en-US" sz="1900" b="1" dirty="0">
                <a:latin typeface="Calibri" panose="020F0502020204030204" pitchFamily="34" charset="0"/>
                <a:ea typeface="Calibri" panose="020F0502020204030204" pitchFamily="34" charset="0"/>
                <a:cs typeface="Times New Roman" panose="02020603050405020304" pitchFamily="18" charset="0"/>
              </a:rPr>
              <a:t>human right to science</a:t>
            </a:r>
            <a:r>
              <a:rPr lang="en-US" sz="1900" dirty="0">
                <a:latin typeface="Calibri" panose="020F0502020204030204" pitchFamily="34" charset="0"/>
                <a:ea typeface="Calibri" panose="020F0502020204030204" pitchFamily="34" charset="0"/>
                <a:cs typeface="Times New Roman" panose="02020603050405020304" pitchFamily="18" charset="0"/>
              </a:rPr>
              <a:t>. </a:t>
            </a:r>
            <a:endParaRPr lang="fr-FR"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6B70A88A-DF6B-4084-8D86-19A6E3BAE8D2}"/>
              </a:ext>
            </a:extLst>
          </p:cNvPr>
          <p:cNvSpPr/>
          <p:nvPr/>
        </p:nvSpPr>
        <p:spPr>
          <a:xfrm>
            <a:off x="3390304" y="3728080"/>
            <a:ext cx="2746076"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900" b="1" dirty="0">
                <a:latin typeface="Calibri" panose="020F0502020204030204" pitchFamily="34" charset="0"/>
                <a:ea typeface="Calibri" panose="020F0502020204030204" pitchFamily="34" charset="0"/>
                <a:cs typeface="Times New Roman" panose="02020603050405020304" pitchFamily="18" charset="0"/>
              </a:rPr>
              <a:t>Open Science </a:t>
            </a:r>
            <a:r>
              <a:rPr lang="en-US" sz="1900" dirty="0" smtClean="0">
                <a:latin typeface="Calibri" panose="020F0502020204030204" pitchFamily="34" charset="0"/>
                <a:ea typeface="Calibri" panose="020F0502020204030204" pitchFamily="34" charset="0"/>
                <a:cs typeface="Times New Roman" panose="02020603050405020304" pitchFamily="18" charset="0"/>
              </a:rPr>
              <a:t>is increasingly </a:t>
            </a:r>
            <a:r>
              <a:rPr lang="en-US" sz="1900" dirty="0">
                <a:latin typeface="Calibri" panose="020F0502020204030204" pitchFamily="34" charset="0"/>
                <a:ea typeface="Calibri" panose="020F0502020204030204" pitchFamily="34" charset="0"/>
                <a:cs typeface="Times New Roman" panose="02020603050405020304" pitchFamily="18" charset="0"/>
              </a:rPr>
              <a:t>recognized as a critical </a:t>
            </a:r>
            <a:r>
              <a:rPr lang="en-US" sz="1900" b="1" dirty="0">
                <a:latin typeface="Calibri" panose="020F0502020204030204" pitchFamily="34" charset="0"/>
                <a:ea typeface="Calibri" panose="020F0502020204030204" pitchFamily="34" charset="0"/>
                <a:cs typeface="Times New Roman" panose="02020603050405020304" pitchFamily="18" charset="0"/>
              </a:rPr>
              <a:t>SDGs accelerator. </a:t>
            </a:r>
            <a:endParaRPr lang="en-US" sz="1900" b="1"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000" b="1"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00303" y="816005"/>
            <a:ext cx="3051971" cy="2840820"/>
          </a:xfrm>
          <a:prstGeom prst="rect">
            <a:avLst/>
          </a:prstGeom>
          <a:noFill/>
          <a:ln>
            <a:noFill/>
          </a:ln>
        </p:spPr>
      </p:pic>
      <p:sp>
        <p:nvSpPr>
          <p:cNvPr id="11" name="Rectangle 10"/>
          <p:cNvSpPr/>
          <p:nvPr/>
        </p:nvSpPr>
        <p:spPr>
          <a:xfrm>
            <a:off x="100303" y="3718248"/>
            <a:ext cx="3129855" cy="164275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07000"/>
              </a:lnSpc>
              <a:spcAft>
                <a:spcPts val="800"/>
              </a:spcAft>
            </a:pPr>
            <a:r>
              <a:rPr lang="en-US" sz="1900" b="1" dirty="0">
                <a:latin typeface="Calibri" panose="020F0502020204030204" pitchFamily="34" charset="0"/>
                <a:ea typeface="Calibri" panose="020F0502020204030204" pitchFamily="34" charset="0"/>
                <a:cs typeface="Times New Roman" panose="02020603050405020304" pitchFamily="18" charset="0"/>
              </a:rPr>
              <a:t>Open Science </a:t>
            </a:r>
            <a:r>
              <a:rPr lang="en-US" sz="1900" dirty="0" smtClean="0">
                <a:latin typeface="Calibri" panose="020F0502020204030204" pitchFamily="34" charset="0"/>
                <a:ea typeface="Calibri" panose="020F0502020204030204" pitchFamily="34" charset="0"/>
                <a:cs typeface="Times New Roman" panose="02020603050405020304" pitchFamily="18" charset="0"/>
              </a:rPr>
              <a:t>has the potential of making the scientific process more transparent, inclusive and democratic. </a:t>
            </a:r>
          </a:p>
        </p:txBody>
      </p:sp>
      <p:sp>
        <p:nvSpPr>
          <p:cNvPr id="12" name="Title 1"/>
          <p:cNvSpPr>
            <a:spLocks noGrp="1"/>
          </p:cNvSpPr>
          <p:nvPr>
            <p:ph type="ctrTitle"/>
          </p:nvPr>
        </p:nvSpPr>
        <p:spPr>
          <a:xfrm>
            <a:off x="315670" y="151609"/>
            <a:ext cx="8512645" cy="455408"/>
          </a:xfrm>
        </p:spPr>
        <p:txBody>
          <a:bodyPr/>
          <a:lstStyle/>
          <a:p>
            <a:pPr algn="ctr"/>
            <a:r>
              <a:rPr lang="en-US" sz="3800" dirty="0" smtClean="0">
                <a:latin typeface="+mn-lt"/>
              </a:rPr>
              <a:t>Why Open Science in UNESCO?</a:t>
            </a:r>
            <a:endParaRPr lang="en-US" sz="3800" dirty="0">
              <a:latin typeface="+mn-lt"/>
            </a:endParaRPr>
          </a:p>
        </p:txBody>
      </p:sp>
      <p:pic>
        <p:nvPicPr>
          <p:cNvPr id="13" name="Picture 12" descr="Chart&#10;&#10;Description automatically generated">
            <a:extLst>
              <a:ext uri="{FF2B5EF4-FFF2-40B4-BE49-F238E27FC236}">
                <a16:creationId xmlns:a16="http://schemas.microsoft.com/office/drawing/2014/main" id="{D2D11A8A-BC4A-4D8A-8616-5F2CB38AE429}"/>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6419564" y="1093972"/>
            <a:ext cx="2459861" cy="2396745"/>
          </a:xfrm>
          <a:prstGeom prst="rect">
            <a:avLst/>
          </a:prstGeom>
        </p:spPr>
      </p:pic>
    </p:spTree>
    <p:extLst>
      <p:ext uri="{BB962C8B-B14F-4D97-AF65-F5344CB8AC3E}">
        <p14:creationId xmlns:p14="http://schemas.microsoft.com/office/powerpoint/2010/main" val="2191867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sp>
        <p:nvSpPr>
          <p:cNvPr id="6" name="Title 1">
            <a:extLst>
              <a:ext uri="{FF2B5EF4-FFF2-40B4-BE49-F238E27FC236}">
                <a16:creationId xmlns:a16="http://schemas.microsoft.com/office/drawing/2014/main" id="{393C5EE4-105F-487F-B3DB-15E21D6BF0CD}"/>
              </a:ext>
            </a:extLst>
          </p:cNvPr>
          <p:cNvSpPr txBox="1">
            <a:spLocks/>
          </p:cNvSpPr>
          <p:nvPr/>
        </p:nvSpPr>
        <p:spPr>
          <a:xfrm>
            <a:off x="511527" y="142435"/>
            <a:ext cx="8333503" cy="425733"/>
          </a:xfrm>
          <a:prstGeom prst="rect">
            <a:avLst/>
          </a:prstGeom>
          <a:noFill/>
          <a:ln>
            <a:noFill/>
          </a:ln>
        </p:spPr>
        <p:txBody>
          <a:bodyPr spcFirstLastPara="1" wrap="square" lIns="91425" tIns="45700" rIns="91425" bIns="45700" anchor="ctr" anchorCtr="0">
            <a:noAutofit/>
          </a:bodyPr>
          <a:lstStyle>
            <a:lvl1pPr marR="0" lvl="0" algn="ctr" defTabSz="457200" rtl="0" eaLnBrk="1" latinLnBrk="0" hangingPunct="1">
              <a:spcBef>
                <a:spcPts val="0"/>
              </a:spcBef>
              <a:spcAft>
                <a:spcPts val="0"/>
              </a:spcAft>
              <a:buClr>
                <a:schemeClr val="dk1"/>
              </a:buClr>
              <a:buSzPts val="4400"/>
              <a:buFont typeface="Calibri"/>
              <a:buNone/>
              <a:defRPr sz="4400" b="0" i="0" u="none" strike="noStrike" kern="1200"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z="3800" dirty="0">
                <a:solidFill>
                  <a:schemeClr val="bg1"/>
                </a:solidFill>
              </a:rPr>
              <a:t>Open Science in UNESCO</a:t>
            </a:r>
          </a:p>
        </p:txBody>
      </p:sp>
      <p:pic>
        <p:nvPicPr>
          <p:cNvPr id="8" name="Image 4">
            <a:extLst>
              <a:ext uri="{FF2B5EF4-FFF2-40B4-BE49-F238E27FC236}">
                <a16:creationId xmlns:a16="http://schemas.microsoft.com/office/drawing/2014/main" id="{3EA6E280-C34C-4666-A6FF-1ECDD25BFBFE}"/>
              </a:ext>
            </a:extLst>
          </p:cNvPr>
          <p:cNvPicPr>
            <a:picLocks noChangeAspect="1"/>
          </p:cNvPicPr>
          <p:nvPr/>
        </p:nvPicPr>
        <p:blipFill rotWithShape="1">
          <a:blip r:embed="rId2"/>
          <a:srcRect l="1" t="18169" r="1153" b="7226"/>
          <a:stretch/>
        </p:blipFill>
        <p:spPr>
          <a:xfrm>
            <a:off x="221687" y="2060737"/>
            <a:ext cx="3902669" cy="20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4388171" y="1219611"/>
            <a:ext cx="4456859" cy="433965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1600" dirty="0" smtClean="0"/>
              <a:t>In 2019 the </a:t>
            </a:r>
            <a:r>
              <a:rPr lang="en-US" sz="1600" dirty="0"/>
              <a:t>General Conference at its 40th </a:t>
            </a:r>
            <a:r>
              <a:rPr lang="en-US" sz="1600" dirty="0" smtClean="0"/>
              <a:t>session: </a:t>
            </a:r>
          </a:p>
          <a:p>
            <a:pPr marL="285750" indent="-285750">
              <a:spcBef>
                <a:spcPts val="600"/>
              </a:spcBef>
              <a:buFont typeface="Arial" panose="020B0604020202020204" pitchFamily="34" charset="0"/>
              <a:buChar char="•"/>
            </a:pPr>
            <a:r>
              <a:rPr lang="en-US" sz="1600" dirty="0" smtClean="0"/>
              <a:t>Recognized </a:t>
            </a:r>
            <a:r>
              <a:rPr lang="en-US" sz="1600" dirty="0"/>
              <a:t>the need for a </a:t>
            </a:r>
            <a:r>
              <a:rPr lang="en-US" sz="1600" b="1" dirty="0"/>
              <a:t>new standard-setting instrument on open science</a:t>
            </a:r>
            <a:r>
              <a:rPr lang="en-US" sz="1600" dirty="0"/>
              <a:t>, in the form of a recommendation;</a:t>
            </a:r>
          </a:p>
          <a:p>
            <a:pPr marL="285750" indent="-285750">
              <a:spcBef>
                <a:spcPts val="600"/>
              </a:spcBef>
              <a:buFont typeface="Arial" panose="020B0604020202020204" pitchFamily="34" charset="0"/>
              <a:buChar char="•"/>
            </a:pPr>
            <a:r>
              <a:rPr lang="en-US" sz="1600" dirty="0" smtClean="0"/>
              <a:t>Invited </a:t>
            </a:r>
            <a:r>
              <a:rPr lang="en-US" sz="1600" dirty="0"/>
              <a:t>the Director-General to </a:t>
            </a:r>
            <a:r>
              <a:rPr lang="en-US" sz="1600" dirty="0" smtClean="0"/>
              <a:t>initiate </a:t>
            </a:r>
            <a:r>
              <a:rPr lang="en-US" sz="1600" dirty="0"/>
              <a:t>the process of </a:t>
            </a:r>
            <a:r>
              <a:rPr lang="en-US" sz="1600" dirty="0" smtClean="0"/>
              <a:t>elaborating a </a:t>
            </a:r>
            <a:r>
              <a:rPr lang="en-US" sz="1600" b="1" dirty="0" smtClean="0"/>
              <a:t>draft text </a:t>
            </a:r>
            <a:r>
              <a:rPr lang="en-US" sz="1600" dirty="0" smtClean="0"/>
              <a:t>of a new standard-setting instrument on </a:t>
            </a:r>
            <a:r>
              <a:rPr lang="en-US" sz="1600" dirty="0"/>
              <a:t>open science, in the </a:t>
            </a:r>
            <a:r>
              <a:rPr lang="en-US" sz="1600" dirty="0" smtClean="0"/>
              <a:t>form </a:t>
            </a:r>
            <a:r>
              <a:rPr lang="en-US" sz="1600" dirty="0"/>
              <a:t>of a </a:t>
            </a:r>
            <a:r>
              <a:rPr lang="en-US" sz="1600" b="1" dirty="0" smtClean="0"/>
              <a:t>recommendation</a:t>
            </a:r>
            <a:r>
              <a:rPr lang="en-US" sz="1600" dirty="0" smtClean="0"/>
              <a:t>;</a:t>
            </a:r>
          </a:p>
          <a:p>
            <a:pPr marL="285750" indent="-285750">
              <a:spcBef>
                <a:spcPts val="600"/>
              </a:spcBef>
              <a:buFont typeface="Arial" panose="020B0604020202020204" pitchFamily="34" charset="0"/>
              <a:buChar char="•"/>
            </a:pPr>
            <a:r>
              <a:rPr lang="en-US" sz="1600" dirty="0" smtClean="0"/>
              <a:t>Also requested </a:t>
            </a:r>
            <a:r>
              <a:rPr lang="en-US" sz="1600" dirty="0"/>
              <a:t>the Director-General to take all necessary measures to </a:t>
            </a:r>
            <a:r>
              <a:rPr lang="en-US" sz="1600" b="1" dirty="0"/>
              <a:t>ensure an inclusive consultative process leading to a recommendation on open </a:t>
            </a:r>
            <a:r>
              <a:rPr lang="en-US" sz="1600" b="1" dirty="0" smtClean="0"/>
              <a:t>science</a:t>
            </a:r>
            <a:r>
              <a:rPr lang="en-US" sz="1600" dirty="0" smtClean="0"/>
              <a:t>;</a:t>
            </a:r>
          </a:p>
          <a:p>
            <a:pPr marL="285750" indent="-285750">
              <a:spcBef>
                <a:spcPts val="600"/>
              </a:spcBef>
              <a:buFont typeface="Arial" panose="020B0604020202020204" pitchFamily="34" charset="0"/>
              <a:buChar char="•"/>
            </a:pPr>
            <a:r>
              <a:rPr lang="en-US" sz="1600" dirty="0" smtClean="0"/>
              <a:t>Further </a:t>
            </a:r>
            <a:r>
              <a:rPr lang="en-US" sz="1600" dirty="0"/>
              <a:t>invites the Director-General to submit to it at the earliest possible session </a:t>
            </a:r>
            <a:r>
              <a:rPr lang="en-US" sz="1600" b="1" dirty="0"/>
              <a:t>(preferably the 41st session) the draft text of a UNESCO recommendation on open </a:t>
            </a:r>
            <a:r>
              <a:rPr lang="en-US" sz="1600" b="1" dirty="0" smtClean="0"/>
              <a:t>science</a:t>
            </a:r>
            <a:endParaRPr lang="en-US" sz="1600" b="1" dirty="0"/>
          </a:p>
        </p:txBody>
      </p:sp>
    </p:spTree>
    <p:extLst>
      <p:ext uri="{BB962C8B-B14F-4D97-AF65-F5344CB8AC3E}">
        <p14:creationId xmlns:p14="http://schemas.microsoft.com/office/powerpoint/2010/main" val="1799814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sp>
        <p:nvSpPr>
          <p:cNvPr id="5" name="Title 1">
            <a:extLst>
              <a:ext uri="{FF2B5EF4-FFF2-40B4-BE49-F238E27FC236}">
                <a16:creationId xmlns:a16="http://schemas.microsoft.com/office/drawing/2014/main" id="{393C5EE4-105F-487F-B3DB-15E21D6BF0CD}"/>
              </a:ext>
            </a:extLst>
          </p:cNvPr>
          <p:cNvSpPr txBox="1">
            <a:spLocks/>
          </p:cNvSpPr>
          <p:nvPr/>
        </p:nvSpPr>
        <p:spPr>
          <a:xfrm>
            <a:off x="230053" y="174241"/>
            <a:ext cx="8682291" cy="425733"/>
          </a:xfrm>
          <a:prstGeom prst="rect">
            <a:avLst/>
          </a:prstGeom>
          <a:noFill/>
          <a:ln>
            <a:noFill/>
          </a:ln>
        </p:spPr>
        <p:txBody>
          <a:bodyPr spcFirstLastPara="1" wrap="square" lIns="91425" tIns="45700" rIns="91425" bIns="45700" anchor="ctr" anchorCtr="0">
            <a:noAutofit/>
          </a:bodyPr>
          <a:lstStyle>
            <a:lvl1pPr marR="0" lvl="0" algn="ctr" defTabSz="457200" rtl="0" eaLnBrk="1" latinLnBrk="0" hangingPunct="1">
              <a:spcBef>
                <a:spcPts val="0"/>
              </a:spcBef>
              <a:spcAft>
                <a:spcPts val="0"/>
              </a:spcAft>
              <a:buClr>
                <a:schemeClr val="dk1"/>
              </a:buClr>
              <a:buSzPts val="4400"/>
              <a:buFont typeface="Calibri"/>
              <a:buNone/>
              <a:defRPr sz="4400" b="0" i="0" u="none" strike="noStrike" kern="1200"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z="3000" dirty="0" smtClean="0">
                <a:solidFill>
                  <a:schemeClr val="bg1"/>
                </a:solidFill>
              </a:rPr>
              <a:t>Towards a UNESCO Recommendation on Open Science</a:t>
            </a:r>
            <a:endParaRPr lang="en-US" sz="3000" dirty="0">
              <a:solidFill>
                <a:schemeClr val="bg1"/>
              </a:solidFill>
            </a:endParaRPr>
          </a:p>
        </p:txBody>
      </p:sp>
      <p:sp>
        <p:nvSpPr>
          <p:cNvPr id="7" name="Rectangle 6">
            <a:extLst>
              <a:ext uri="{FF2B5EF4-FFF2-40B4-BE49-F238E27FC236}">
                <a16:creationId xmlns:a16="http://schemas.microsoft.com/office/drawing/2014/main" id="{86B4E59B-4ABE-4825-8ACC-8F691363FA35}"/>
              </a:ext>
            </a:extLst>
          </p:cNvPr>
          <p:cNvSpPr/>
          <p:nvPr/>
        </p:nvSpPr>
        <p:spPr>
          <a:xfrm>
            <a:off x="230053" y="1872136"/>
            <a:ext cx="5321732" cy="2877711"/>
          </a:xfrm>
          <a:prstGeom prst="rect">
            <a:avLst/>
          </a:prstGeom>
        </p:spPr>
        <p:txBody>
          <a:bodyPr wrap="square">
            <a:spAutoFit/>
          </a:bodyPr>
          <a:lstStyle/>
          <a:p>
            <a:pPr marL="285750" indent="-285750" algn="just">
              <a:buFont typeface="Arial" panose="020B0604020202020204" pitchFamily="34" charset="0"/>
              <a:buChar char="•"/>
            </a:pPr>
            <a:endParaRPr lang="en-US" sz="1600" b="1" dirty="0">
              <a:ea typeface="Calibri" panose="020F0502020204030204" pitchFamily="34" charset="0"/>
              <a:cs typeface="Times New Roman" panose="02020603050405020304" pitchFamily="18" charset="0"/>
            </a:endParaRPr>
          </a:p>
          <a:p>
            <a:pPr algn="just"/>
            <a:r>
              <a:rPr lang="en-US" sz="1500" b="1" dirty="0">
                <a:ea typeface="Calibri" panose="020F0502020204030204" pitchFamily="34" charset="0"/>
                <a:cs typeface="Times New Roman" panose="02020603050405020304" pitchFamily="18" charset="0"/>
              </a:rPr>
              <a:t> </a:t>
            </a:r>
            <a:r>
              <a:rPr lang="en-US" sz="1500" b="1" dirty="0">
                <a:solidFill>
                  <a:srgbClr val="0070C0"/>
                </a:solidFill>
                <a:ea typeface="Calibri" panose="020F0502020204030204" pitchFamily="34" charset="0"/>
                <a:cs typeface="Times New Roman" panose="02020603050405020304" pitchFamily="18" charset="0"/>
              </a:rPr>
              <a:t>Global </a:t>
            </a:r>
            <a:r>
              <a:rPr lang="en-US" sz="1500" b="1" dirty="0" err="1">
                <a:solidFill>
                  <a:srgbClr val="0070C0"/>
                </a:solidFill>
                <a:ea typeface="Calibri" panose="020F0502020204030204" pitchFamily="34" charset="0"/>
                <a:cs typeface="Times New Roman" panose="02020603050405020304" pitchFamily="18" charset="0"/>
              </a:rPr>
              <a:t>multistakeholder</a:t>
            </a:r>
            <a:r>
              <a:rPr lang="en-US" sz="1500" b="1" dirty="0">
                <a:solidFill>
                  <a:srgbClr val="0070C0"/>
                </a:solidFill>
                <a:ea typeface="Calibri" panose="020F0502020204030204" pitchFamily="34" charset="0"/>
                <a:cs typeface="Times New Roman" panose="02020603050405020304" pitchFamily="18" charset="0"/>
              </a:rPr>
              <a:t> </a:t>
            </a:r>
            <a:r>
              <a:rPr lang="en-US" sz="1500" b="1" dirty="0" smtClean="0">
                <a:solidFill>
                  <a:srgbClr val="0070C0"/>
                </a:solidFill>
                <a:ea typeface="Calibri" panose="020F0502020204030204" pitchFamily="34" charset="0"/>
                <a:cs typeface="Times New Roman" panose="02020603050405020304" pitchFamily="18" charset="0"/>
              </a:rPr>
              <a:t>consultation – online survey</a:t>
            </a:r>
            <a:endParaRPr lang="en-US" sz="1500" b="1" dirty="0">
              <a:solidFill>
                <a:srgbClr val="0070C0"/>
              </a:solidFill>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1500" dirty="0"/>
              <a:t>2900 inputs received from 133 </a:t>
            </a:r>
            <a:r>
              <a:rPr lang="en-US" sz="1500" dirty="0" smtClean="0"/>
              <a:t>countries</a:t>
            </a:r>
            <a:endParaRPr lang="en-US" sz="1500" dirty="0"/>
          </a:p>
          <a:p>
            <a:pPr algn="just"/>
            <a:endParaRPr lang="en-US" sz="1500" b="1" dirty="0">
              <a:solidFill>
                <a:srgbClr val="0070C0"/>
              </a:solidFill>
              <a:ea typeface="Calibri" panose="020F0502020204030204" pitchFamily="34" charset="0"/>
              <a:cs typeface="Times New Roman" panose="02020603050405020304" pitchFamily="18" charset="0"/>
            </a:endParaRPr>
          </a:p>
          <a:p>
            <a:pPr algn="just"/>
            <a:r>
              <a:rPr lang="en-US" sz="1500" b="1" dirty="0">
                <a:solidFill>
                  <a:srgbClr val="0070C0"/>
                </a:solidFill>
                <a:ea typeface="Calibri" panose="020F0502020204030204" pitchFamily="34" charset="0"/>
                <a:cs typeface="Times New Roman" panose="02020603050405020304" pitchFamily="18" charset="0"/>
              </a:rPr>
              <a:t>Regional consultations</a:t>
            </a:r>
          </a:p>
          <a:p>
            <a:pPr marL="342900" indent="-342900">
              <a:buFont typeface="Arial" panose="020B0604020202020204" pitchFamily="34" charset="0"/>
              <a:buChar char="•"/>
            </a:pPr>
            <a:r>
              <a:rPr lang="en-US" sz="1500" dirty="0">
                <a:ea typeface="Calibri" panose="020F0502020204030204" pitchFamily="34" charset="0"/>
                <a:cs typeface="Times New Roman" panose="02020603050405020304" pitchFamily="18" charset="0"/>
              </a:rPr>
              <a:t>Africa, Arab States, Western Europe </a:t>
            </a:r>
            <a:r>
              <a:rPr lang="en-US" sz="1500" dirty="0" smtClean="0">
                <a:ea typeface="Calibri" panose="020F0502020204030204" pitchFamily="34" charset="0"/>
                <a:cs typeface="Times New Roman" panose="02020603050405020304" pitchFamily="18" charset="0"/>
              </a:rPr>
              <a:t>$ North </a:t>
            </a:r>
            <a:r>
              <a:rPr lang="en-US" sz="1500" dirty="0">
                <a:ea typeface="Calibri" panose="020F0502020204030204" pitchFamily="34" charset="0"/>
                <a:cs typeface="Times New Roman" panose="02020603050405020304" pitchFamily="18" charset="0"/>
              </a:rPr>
              <a:t>America</a:t>
            </a:r>
            <a:r>
              <a:rPr lang="en-US" sz="1500" dirty="0" smtClean="0">
                <a:ea typeface="Calibri" panose="020F0502020204030204" pitchFamily="34" charset="0"/>
                <a:cs typeface="Times New Roman" panose="02020603050405020304" pitchFamily="18" charset="0"/>
              </a:rPr>
              <a:t>,</a:t>
            </a:r>
            <a:br>
              <a:rPr lang="en-US" sz="1500" dirty="0" smtClean="0">
                <a:ea typeface="Calibri" panose="020F0502020204030204" pitchFamily="34" charset="0"/>
                <a:cs typeface="Times New Roman" panose="02020603050405020304" pitchFamily="18" charset="0"/>
              </a:rPr>
            </a:br>
            <a:r>
              <a:rPr lang="en-US" sz="1500" dirty="0" smtClean="0">
                <a:ea typeface="Calibri" panose="020F0502020204030204" pitchFamily="34" charset="0"/>
                <a:cs typeface="Times New Roman" panose="02020603050405020304" pitchFamily="18" charset="0"/>
              </a:rPr>
              <a:t>Eastern </a:t>
            </a:r>
            <a:r>
              <a:rPr lang="en-US" sz="1500" dirty="0">
                <a:ea typeface="Calibri" panose="020F0502020204030204" pitchFamily="34" charset="0"/>
                <a:cs typeface="Times New Roman" panose="02020603050405020304" pitchFamily="18" charset="0"/>
              </a:rPr>
              <a:t>Europe, Asia </a:t>
            </a:r>
            <a:r>
              <a:rPr lang="en-US" sz="1500" dirty="0" smtClean="0">
                <a:ea typeface="Calibri" panose="020F0502020204030204" pitchFamily="34" charset="0"/>
                <a:cs typeface="Times New Roman" panose="02020603050405020304" pitchFamily="18" charset="0"/>
              </a:rPr>
              <a:t>&amp; </a:t>
            </a:r>
            <a:r>
              <a:rPr lang="en-US" sz="1500" dirty="0">
                <a:ea typeface="Calibri" panose="020F0502020204030204" pitchFamily="34" charset="0"/>
                <a:cs typeface="Times New Roman" panose="02020603050405020304" pitchFamily="18" charset="0"/>
              </a:rPr>
              <a:t>Pacific,  Latin America &amp;</a:t>
            </a:r>
            <a:r>
              <a:rPr lang="en-US" sz="1500" dirty="0" smtClean="0">
                <a:ea typeface="Calibri" panose="020F0502020204030204" pitchFamily="34" charset="0"/>
                <a:cs typeface="Times New Roman" panose="02020603050405020304" pitchFamily="18" charset="0"/>
              </a:rPr>
              <a:t> </a:t>
            </a:r>
            <a:r>
              <a:rPr lang="en-US" sz="1500" dirty="0">
                <a:ea typeface="Calibri" panose="020F0502020204030204" pitchFamily="34" charset="0"/>
                <a:cs typeface="Times New Roman" panose="02020603050405020304" pitchFamily="18" charset="0"/>
              </a:rPr>
              <a:t>the Caribbean</a:t>
            </a:r>
          </a:p>
          <a:p>
            <a:pPr algn="just"/>
            <a:endParaRPr lang="en-US" sz="1500" b="1" dirty="0" smtClean="0">
              <a:ea typeface="Calibri" panose="020F0502020204030204" pitchFamily="34" charset="0"/>
              <a:cs typeface="Times New Roman" panose="02020603050405020304" pitchFamily="18" charset="0"/>
            </a:endParaRPr>
          </a:p>
          <a:p>
            <a:pPr algn="just"/>
            <a:r>
              <a:rPr lang="en-US" sz="1500" b="1" dirty="0" smtClean="0">
                <a:ea typeface="Calibri" panose="020F0502020204030204" pitchFamily="34" charset="0"/>
                <a:cs typeface="Times New Roman" panose="02020603050405020304" pitchFamily="18" charset="0"/>
              </a:rPr>
              <a:t> </a:t>
            </a:r>
            <a:r>
              <a:rPr lang="en-US" sz="1500" b="1" dirty="0">
                <a:solidFill>
                  <a:srgbClr val="0070C0"/>
                </a:solidFill>
                <a:ea typeface="Calibri" panose="020F0502020204030204" pitchFamily="34" charset="0"/>
                <a:cs typeface="Times New Roman" panose="02020603050405020304" pitchFamily="18" charset="0"/>
              </a:rPr>
              <a:t>Thematic/stakeholder consultations and inputs</a:t>
            </a:r>
          </a:p>
          <a:p>
            <a:pPr marL="342900" indent="-342900" algn="just">
              <a:buFont typeface="Arial" panose="020B0604020202020204" pitchFamily="34" charset="0"/>
              <a:buChar char="•"/>
            </a:pPr>
            <a:r>
              <a:rPr lang="en-US" sz="1500" dirty="0">
                <a:ea typeface="Calibri" panose="020F0502020204030204" pitchFamily="34" charset="0"/>
                <a:cs typeface="Times New Roman" panose="02020603050405020304" pitchFamily="18" charset="0"/>
              </a:rPr>
              <a:t>Young scientists, Citizen science, Academies,  Science unions and organizations,  Libraries and open access platforms, Data organizations, UN system,  Indigenous peoples</a:t>
            </a:r>
          </a:p>
        </p:txBody>
      </p:sp>
      <p:sp>
        <p:nvSpPr>
          <p:cNvPr id="8" name="Rectangle 7"/>
          <p:cNvSpPr/>
          <p:nvPr/>
        </p:nvSpPr>
        <p:spPr>
          <a:xfrm>
            <a:off x="-732662" y="1121327"/>
            <a:ext cx="6328089" cy="101566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2"/>
            <a:r>
              <a:rPr lang="en-US" sz="1500" b="1" dirty="0">
                <a:solidFill>
                  <a:srgbClr val="0070C0"/>
                </a:solidFill>
                <a:ea typeface="Calibri" panose="020F0502020204030204" pitchFamily="34" charset="0"/>
                <a:cs typeface="Times New Roman" panose="02020603050405020304" pitchFamily="18" charset="0"/>
              </a:rPr>
              <a:t>The process towards the Recommendation</a:t>
            </a:r>
          </a:p>
          <a:p>
            <a:pPr marL="1200150" lvl="2" indent="-285750">
              <a:buFont typeface="Arial" panose="020B0604020202020204" pitchFamily="34" charset="0"/>
              <a:buChar char="•"/>
            </a:pPr>
            <a:r>
              <a:rPr lang="en-US" sz="1500" b="1" dirty="0">
                <a:ea typeface="Calibri" panose="020F0502020204030204" pitchFamily="34" charset="0"/>
                <a:cs typeface="Times New Roman" panose="02020603050405020304" pitchFamily="18" charset="0"/>
              </a:rPr>
              <a:t>Consultative, inclusive, transparent and </a:t>
            </a:r>
            <a:r>
              <a:rPr lang="en-US" sz="1500" b="1" dirty="0" smtClean="0">
                <a:ea typeface="Calibri" panose="020F0502020204030204" pitchFamily="34" charset="0"/>
                <a:cs typeface="Times New Roman" panose="02020603050405020304" pitchFamily="18" charset="0"/>
              </a:rPr>
              <a:t>multi-stakeholder</a:t>
            </a:r>
            <a:r>
              <a:rPr lang="en-US" sz="1500" b="1" dirty="0" smtClean="0">
                <a:solidFill>
                  <a:srgbClr val="0070C0"/>
                </a:solidFill>
                <a:ea typeface="Calibri" panose="020F0502020204030204" pitchFamily="34" charset="0"/>
                <a:cs typeface="Times New Roman" panose="02020603050405020304" pitchFamily="18" charset="0"/>
              </a:rPr>
              <a:t> </a:t>
            </a:r>
            <a:endParaRPr lang="en-US" sz="1500" b="1" dirty="0">
              <a:solidFill>
                <a:srgbClr val="0070C0"/>
              </a:solidFill>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r>
              <a:rPr lang="en-US" sz="1500" dirty="0">
                <a:ea typeface="Calibri" panose="020F0502020204030204" pitchFamily="34" charset="0"/>
                <a:cs typeface="Times New Roman" panose="02020603050405020304" pitchFamily="18" charset="0"/>
              </a:rPr>
              <a:t>guided by </a:t>
            </a:r>
            <a:r>
              <a:rPr lang="en-US" sz="1500" b="1" dirty="0">
                <a:ea typeface="Calibri" panose="020F0502020204030204" pitchFamily="34" charset="0"/>
                <a:cs typeface="Times New Roman" panose="02020603050405020304" pitchFamily="18" charset="0"/>
              </a:rPr>
              <a:t>an international Open Science Advisory </a:t>
            </a:r>
            <a:r>
              <a:rPr lang="en-US" sz="1500" b="1" dirty="0" smtClean="0">
                <a:ea typeface="Calibri" panose="020F0502020204030204" pitchFamily="34" charset="0"/>
                <a:cs typeface="Times New Roman" panose="02020603050405020304" pitchFamily="18" charset="0"/>
              </a:rPr>
              <a:t>Committee</a:t>
            </a:r>
            <a:endParaRPr lang="en-US" sz="1500" dirty="0">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r>
              <a:rPr lang="en-US" sz="1500" dirty="0">
                <a:ea typeface="Calibri" panose="020F0502020204030204" pitchFamily="34" charset="0"/>
                <a:cs typeface="Times New Roman" panose="02020603050405020304" pitchFamily="18" charset="0"/>
              </a:rPr>
              <a:t>supported by a global </a:t>
            </a:r>
            <a:r>
              <a:rPr lang="en-US" sz="1500" b="1" dirty="0" smtClean="0">
                <a:ea typeface="Calibri" panose="020F0502020204030204" pitchFamily="34" charset="0"/>
                <a:cs typeface="Times New Roman" panose="02020603050405020304" pitchFamily="18" charset="0"/>
              </a:rPr>
              <a:t>Open </a:t>
            </a:r>
            <a:r>
              <a:rPr lang="en-US" sz="1500" b="1" dirty="0">
                <a:ea typeface="Calibri" panose="020F0502020204030204" pitchFamily="34" charset="0"/>
                <a:cs typeface="Times New Roman" panose="02020603050405020304" pitchFamily="18" charset="0"/>
              </a:rPr>
              <a:t>Science </a:t>
            </a:r>
            <a:r>
              <a:rPr lang="en-US" sz="1500" b="1" dirty="0" smtClean="0">
                <a:ea typeface="Calibri" panose="020F0502020204030204" pitchFamily="34" charset="0"/>
                <a:cs typeface="Times New Roman" panose="02020603050405020304" pitchFamily="18" charset="0"/>
              </a:rPr>
              <a:t>Partnership</a:t>
            </a:r>
            <a:endParaRPr lang="en-US" sz="1500" b="1" dirty="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5791942" y="1091385"/>
            <a:ext cx="2999804" cy="20912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Rectangle 9">
            <a:extLst>
              <a:ext uri="{FF2B5EF4-FFF2-40B4-BE49-F238E27FC236}">
                <a16:creationId xmlns:a16="http://schemas.microsoft.com/office/drawing/2014/main" id="{86B4E59B-4ABE-4825-8ACC-8F691363FA35}"/>
              </a:ext>
            </a:extLst>
          </p:cNvPr>
          <p:cNvSpPr/>
          <p:nvPr/>
        </p:nvSpPr>
        <p:spPr>
          <a:xfrm>
            <a:off x="230053" y="4904413"/>
            <a:ext cx="5243446" cy="784830"/>
          </a:xfrm>
          <a:prstGeom prst="rect">
            <a:avLst/>
          </a:prstGeom>
        </p:spPr>
        <p:txBody>
          <a:bodyPr wrap="square">
            <a:spAutoFit/>
          </a:bodyPr>
          <a:lstStyle/>
          <a:p>
            <a:pPr algn="just"/>
            <a:r>
              <a:rPr lang="en-US" sz="1500" b="1" dirty="0" smtClean="0">
                <a:ea typeface="Calibri" panose="020F0502020204030204" pitchFamily="34" charset="0"/>
                <a:cs typeface="Times New Roman" panose="02020603050405020304" pitchFamily="18" charset="0"/>
              </a:rPr>
              <a:t> </a:t>
            </a:r>
            <a:r>
              <a:rPr lang="en-US" sz="1500" b="1" dirty="0" smtClean="0">
                <a:solidFill>
                  <a:srgbClr val="0070C0"/>
                </a:solidFill>
                <a:ea typeface="Calibri" panose="020F0502020204030204" pitchFamily="34" charset="0"/>
                <a:cs typeface="Times New Roman" panose="02020603050405020304" pitchFamily="18" charset="0"/>
              </a:rPr>
              <a:t>Intergovernmental negotiations  </a:t>
            </a:r>
          </a:p>
          <a:p>
            <a:pPr marL="285750" indent="-285750" algn="just">
              <a:buFont typeface="Arial" panose="020B0604020202020204" pitchFamily="34" charset="0"/>
              <a:buChar char="•"/>
            </a:pPr>
            <a:r>
              <a:rPr lang="en-US" sz="1500" dirty="0" smtClean="0"/>
              <a:t>Legal and technical experts from over 100 countries negotiate and adopt the draft text in May 2021</a:t>
            </a:r>
            <a:endParaRPr lang="en-US" sz="1500" dirty="0"/>
          </a:p>
        </p:txBody>
      </p:sp>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11795" y="3598842"/>
            <a:ext cx="2979951" cy="24736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8768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sp>
        <p:nvSpPr>
          <p:cNvPr id="5" name="Title 1">
            <a:extLst>
              <a:ext uri="{FF2B5EF4-FFF2-40B4-BE49-F238E27FC236}">
                <a16:creationId xmlns:a16="http://schemas.microsoft.com/office/drawing/2014/main" id="{393C5EE4-105F-487F-B3DB-15E21D6BF0CD}"/>
              </a:ext>
            </a:extLst>
          </p:cNvPr>
          <p:cNvSpPr txBox="1">
            <a:spLocks/>
          </p:cNvSpPr>
          <p:nvPr/>
        </p:nvSpPr>
        <p:spPr>
          <a:xfrm>
            <a:off x="230053" y="174241"/>
            <a:ext cx="8682291" cy="425733"/>
          </a:xfrm>
          <a:prstGeom prst="rect">
            <a:avLst/>
          </a:prstGeom>
          <a:noFill/>
          <a:ln>
            <a:noFill/>
          </a:ln>
        </p:spPr>
        <p:txBody>
          <a:bodyPr spcFirstLastPara="1" wrap="square" lIns="91425" tIns="45700" rIns="91425" bIns="45700" anchor="ctr" anchorCtr="0">
            <a:noAutofit/>
          </a:bodyPr>
          <a:lstStyle>
            <a:lvl1pPr marR="0" lvl="0" algn="ctr" defTabSz="457200" rtl="0" eaLnBrk="1" latinLnBrk="0" hangingPunct="1">
              <a:spcBef>
                <a:spcPts val="0"/>
              </a:spcBef>
              <a:spcAft>
                <a:spcPts val="0"/>
              </a:spcAft>
              <a:buClr>
                <a:schemeClr val="dk1"/>
              </a:buClr>
              <a:buSzPts val="4400"/>
              <a:buFont typeface="Calibri"/>
              <a:buNone/>
              <a:defRPr sz="4400" b="0" i="0" u="none" strike="noStrike" kern="1200"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z="3000" dirty="0" smtClean="0">
                <a:solidFill>
                  <a:schemeClr val="bg1"/>
                </a:solidFill>
              </a:rPr>
              <a:t>Towards a UNESCO Recommendation on Open Science</a:t>
            </a:r>
            <a:endParaRPr lang="en-US" sz="3000" dirty="0">
              <a:solidFill>
                <a:schemeClr val="bg1"/>
              </a:solidFill>
            </a:endParaRPr>
          </a:p>
        </p:txBody>
      </p:sp>
      <p:sp>
        <p:nvSpPr>
          <p:cNvPr id="12" name="Rectangle 11">
            <a:extLst>
              <a:ext uri="{FF2B5EF4-FFF2-40B4-BE49-F238E27FC236}">
                <a16:creationId xmlns:a16="http://schemas.microsoft.com/office/drawing/2014/main" id="{86B4E59B-4ABE-4825-8ACC-8F691363FA35}"/>
              </a:ext>
            </a:extLst>
          </p:cNvPr>
          <p:cNvSpPr/>
          <p:nvPr/>
        </p:nvSpPr>
        <p:spPr>
          <a:xfrm>
            <a:off x="1830802" y="5087166"/>
            <a:ext cx="5795135" cy="769441"/>
          </a:xfrm>
          <a:prstGeom prst="rect">
            <a:avLst/>
          </a:prstGeom>
        </p:spPr>
        <p:txBody>
          <a:bodyPr wrap="square">
            <a:spAutoFit/>
          </a:bodyPr>
          <a:lstStyle/>
          <a:p>
            <a:pPr algn="ctr"/>
            <a:r>
              <a:rPr lang="en-US" sz="2200" b="1" dirty="0" smtClean="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Adoption by 193 countries at the UNESCO  General Conference on 23 November 2021 </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02923" y="1841636"/>
            <a:ext cx="3700390" cy="27752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151" y="1841636"/>
            <a:ext cx="6554510" cy="2754794"/>
          </a:xfrm>
          <a:prstGeom prst="rect">
            <a:avLst/>
          </a:prstGeom>
        </p:spPr>
      </p:pic>
    </p:spTree>
    <p:extLst>
      <p:ext uri="{BB962C8B-B14F-4D97-AF65-F5344CB8AC3E}">
        <p14:creationId xmlns:p14="http://schemas.microsoft.com/office/powerpoint/2010/main" val="3448085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81950" y="1921104"/>
            <a:ext cx="3736963" cy="3708419"/>
          </a:xfrm>
        </p:spPr>
        <p:style>
          <a:lnRef idx="2">
            <a:schemeClr val="accent1"/>
          </a:lnRef>
          <a:fillRef idx="1">
            <a:schemeClr val="lt1"/>
          </a:fillRef>
          <a:effectRef idx="0">
            <a:schemeClr val="accent1"/>
          </a:effectRef>
          <a:fontRef idx="minor">
            <a:schemeClr val="dk1"/>
          </a:fontRef>
        </p:style>
        <p:txBody>
          <a:bodyPr/>
          <a:lstStyle/>
          <a:p>
            <a:pPr algn="just"/>
            <a:endParaRPr lang="en-US" sz="1000" b="0" dirty="0" smtClean="0"/>
          </a:p>
          <a:p>
            <a:pPr algn="just"/>
            <a:r>
              <a:rPr lang="en-US" sz="1400" b="0" dirty="0" smtClean="0"/>
              <a:t>The Recommendation outlines a </a:t>
            </a:r>
            <a:r>
              <a:rPr lang="en-US" sz="1400" dirty="0" smtClean="0"/>
              <a:t>common definition, a set of shared values and principles and a set of actions conducive to a fair and equitable operationalization of open science for all. </a:t>
            </a:r>
          </a:p>
          <a:p>
            <a:pPr algn="just"/>
            <a:endParaRPr lang="en-US" sz="1000" b="0" dirty="0"/>
          </a:p>
          <a:p>
            <a:pPr algn="just"/>
            <a:r>
              <a:rPr lang="en-US" sz="1400" dirty="0" smtClean="0"/>
              <a:t>6. Open science </a:t>
            </a:r>
            <a:r>
              <a:rPr lang="en-US" sz="1400" b="0" dirty="0" smtClean="0"/>
              <a:t>is defined as an inclusive construct that combines various movements and practices aiming to make </a:t>
            </a:r>
            <a:r>
              <a:rPr lang="en-US" sz="1400" b="0" dirty="0"/>
              <a:t>multilingual scientific knowledge openly available, accessible and reusable for everyone, to increase scientific collaborations and sharing of </a:t>
            </a:r>
            <a:r>
              <a:rPr lang="en-US" sz="1400" b="0" dirty="0" smtClean="0"/>
              <a:t>information </a:t>
            </a:r>
            <a:r>
              <a:rPr lang="en-US" sz="1400" b="0" dirty="0"/>
              <a:t>for </a:t>
            </a:r>
            <a:r>
              <a:rPr lang="en-US" sz="1400" b="0" dirty="0" smtClean="0"/>
              <a:t>the </a:t>
            </a:r>
            <a:r>
              <a:rPr lang="en-US" sz="1400" b="0" dirty="0"/>
              <a:t>benefits of science and society, and to open </a:t>
            </a:r>
            <a:r>
              <a:rPr lang="en-US" sz="1400" b="0" dirty="0" smtClean="0"/>
              <a:t>the processes </a:t>
            </a:r>
            <a:r>
              <a:rPr lang="en-US" sz="1400" b="0" dirty="0"/>
              <a:t>of scientific knowledge </a:t>
            </a:r>
            <a:r>
              <a:rPr lang="en-US" sz="1400" b="0" dirty="0" smtClean="0"/>
              <a:t>creation</a:t>
            </a:r>
            <a:r>
              <a:rPr lang="en-US" sz="1400" b="0" dirty="0"/>
              <a:t>, </a:t>
            </a:r>
            <a:r>
              <a:rPr lang="en-US" sz="1400" b="0" dirty="0" smtClean="0"/>
              <a:t>evaluation </a:t>
            </a:r>
            <a:r>
              <a:rPr lang="en-US" sz="1400" b="0" dirty="0"/>
              <a:t>and communication to societal actors beyond </a:t>
            </a:r>
            <a:r>
              <a:rPr lang="en-US" sz="1400" b="0" dirty="0" smtClean="0"/>
              <a:t>the </a:t>
            </a:r>
            <a:r>
              <a:rPr lang="en-US" sz="1400" b="0" dirty="0"/>
              <a:t>traditional scientific community. </a:t>
            </a:r>
          </a:p>
        </p:txBody>
      </p:sp>
      <p:sp>
        <p:nvSpPr>
          <p:cNvPr id="4" name="Text Placeholder 3"/>
          <p:cNvSpPr>
            <a:spLocks noGrp="1"/>
          </p:cNvSpPr>
          <p:nvPr>
            <p:ph type="body" sz="quarter" idx="14"/>
          </p:nvPr>
        </p:nvSpPr>
        <p:spPr/>
        <p:txBody>
          <a:bodyPr/>
          <a:lstStyle/>
          <a:p>
            <a:endParaRPr lang="en-US"/>
          </a:p>
        </p:txBody>
      </p:sp>
      <p:sp>
        <p:nvSpPr>
          <p:cNvPr id="5" name="Rectangle 4">
            <a:extLst>
              <a:ext uri="{FF2B5EF4-FFF2-40B4-BE49-F238E27FC236}">
                <a16:creationId xmlns:a16="http://schemas.microsoft.com/office/drawing/2014/main" id="{B49549B2-9327-4DD7-88D8-0F8A0DB81CF6}"/>
              </a:ext>
            </a:extLst>
          </p:cNvPr>
          <p:cNvSpPr/>
          <p:nvPr/>
        </p:nvSpPr>
        <p:spPr>
          <a:xfrm>
            <a:off x="998271" y="102348"/>
            <a:ext cx="7341364" cy="528350"/>
          </a:xfrm>
          <a:prstGeom prst="rect">
            <a:avLst/>
          </a:prstGeom>
        </p:spPr>
        <p:txBody>
          <a:bodyPr wrap="square">
            <a:spAutoFit/>
          </a:bodyPr>
          <a:lstStyle/>
          <a:p>
            <a:pPr algn="ctr" defTabSz="457189">
              <a:lnSpc>
                <a:spcPts val="3360"/>
              </a:lnSpc>
              <a:tabLst>
                <a:tab pos="3771806" algn="l"/>
              </a:tabLst>
            </a:pPr>
            <a:r>
              <a:rPr lang="en-US" sz="3200" dirty="0">
                <a:solidFill>
                  <a:prstClr val="white"/>
                </a:solidFill>
              </a:rPr>
              <a:t>Draft text of the </a:t>
            </a:r>
            <a:r>
              <a:rPr lang="en-US" sz="3200" dirty="0" smtClean="0">
                <a:solidFill>
                  <a:prstClr val="white"/>
                </a:solidFill>
              </a:rPr>
              <a:t>Recommendation</a:t>
            </a:r>
            <a:endParaRPr lang="en-US" sz="3200" dirty="0">
              <a:solidFill>
                <a:prstClr val="white"/>
              </a:solidFill>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18913" y="102348"/>
            <a:ext cx="5125087" cy="7229479"/>
          </a:xfrm>
          <a:prstGeom prst="rect">
            <a:avLst/>
          </a:prstGeom>
        </p:spPr>
      </p:pic>
    </p:spTree>
    <p:extLst>
      <p:ext uri="{BB962C8B-B14F-4D97-AF65-F5344CB8AC3E}">
        <p14:creationId xmlns:p14="http://schemas.microsoft.com/office/powerpoint/2010/main" val="2152191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200" dirty="0" smtClean="0">
                <a:latin typeface="+mn-lt"/>
              </a:rPr>
              <a:t>Key Pillars of Open Science </a:t>
            </a:r>
            <a:endParaRPr lang="en-US" sz="3200" dirty="0">
              <a:latin typeface="+mn-lt"/>
            </a:endParaRPr>
          </a:p>
        </p:txBody>
      </p:sp>
      <p:sp>
        <p:nvSpPr>
          <p:cNvPr id="4" name="Text Placeholder 3"/>
          <p:cNvSpPr>
            <a:spLocks noGrp="1"/>
          </p:cNvSpPr>
          <p:nvPr>
            <p:ph type="body" sz="quarter" idx="14"/>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436" y="475343"/>
            <a:ext cx="5628236" cy="6630296"/>
          </a:xfrm>
          <a:prstGeom prst="rect">
            <a:avLst/>
          </a:prstGeom>
        </p:spPr>
      </p:pic>
    </p:spTree>
    <p:extLst>
      <p:ext uri="{BB962C8B-B14F-4D97-AF65-F5344CB8AC3E}">
        <p14:creationId xmlns:p14="http://schemas.microsoft.com/office/powerpoint/2010/main" val="3697110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63" y="1186300"/>
            <a:ext cx="3344245" cy="4189648"/>
          </a:xfrm>
          <a:prstGeom prst="rect">
            <a:avLst/>
          </a:prstGeom>
        </p:spPr>
      </p:pic>
      <p:sp>
        <p:nvSpPr>
          <p:cNvPr id="6" name="Rectangle 5"/>
          <p:cNvSpPr/>
          <p:nvPr/>
        </p:nvSpPr>
        <p:spPr>
          <a:xfrm>
            <a:off x="3613708" y="1255545"/>
            <a:ext cx="4572000" cy="4247317"/>
          </a:xfrm>
          <a:prstGeom prst="rect">
            <a:avLst/>
          </a:prstGeom>
        </p:spPr>
        <p:txBody>
          <a:bodyPr>
            <a:spAutoFit/>
          </a:bodyPr>
          <a:lstStyle/>
          <a:p>
            <a:r>
              <a:rPr lang="en-US" b="1" dirty="0" smtClean="0"/>
              <a:t>7. Open </a:t>
            </a:r>
            <a:r>
              <a:rPr lang="en-US" b="1" dirty="0"/>
              <a:t>scientific knowledge </a:t>
            </a:r>
            <a:r>
              <a:rPr lang="en-US" dirty="0"/>
              <a:t>refers to open access to scientific publications, research data, metadata, open educational resources, software, and source code and hardware that are </a:t>
            </a:r>
            <a:r>
              <a:rPr lang="en-US" b="1" dirty="0"/>
              <a:t>available in </a:t>
            </a:r>
            <a:r>
              <a:rPr lang="en-US" b="1" dirty="0" smtClean="0"/>
              <a:t>the </a:t>
            </a:r>
            <a:r>
              <a:rPr lang="en-US" b="1" dirty="0"/>
              <a:t>public domain or under copyright and licensed under an open </a:t>
            </a:r>
            <a:r>
              <a:rPr lang="en-US" b="1" dirty="0" smtClean="0"/>
              <a:t>license </a:t>
            </a:r>
            <a:r>
              <a:rPr lang="en-US" b="1" dirty="0"/>
              <a:t>that allows access, reuse, repurpose, adaptation and distribution under </a:t>
            </a:r>
            <a:r>
              <a:rPr lang="en-US" b="1" dirty="0" smtClean="0"/>
              <a:t>specific conditions</a:t>
            </a:r>
            <a:r>
              <a:rPr lang="en-US" dirty="0"/>
              <a:t>, provided to </a:t>
            </a:r>
            <a:r>
              <a:rPr lang="en-US" dirty="0" smtClean="0"/>
              <a:t>all </a:t>
            </a:r>
            <a:r>
              <a:rPr lang="en-US" dirty="0"/>
              <a:t>actors immediately or as quickly as possible </a:t>
            </a:r>
            <a:r>
              <a:rPr lang="en-US" dirty="0" smtClean="0"/>
              <a:t>….. </a:t>
            </a:r>
            <a:r>
              <a:rPr lang="en-US" dirty="0"/>
              <a:t>and free of </a:t>
            </a:r>
            <a:r>
              <a:rPr lang="en-US" dirty="0" smtClean="0"/>
              <a:t>charge.</a:t>
            </a:r>
          </a:p>
          <a:p>
            <a:endParaRPr lang="en-US" dirty="0"/>
          </a:p>
          <a:p>
            <a:r>
              <a:rPr lang="en-US" b="1" dirty="0" smtClean="0"/>
              <a:t>8. Access </a:t>
            </a:r>
            <a:r>
              <a:rPr lang="en-US" b="1" dirty="0"/>
              <a:t>to scientific knowledge should be as open as possible</a:t>
            </a:r>
            <a:r>
              <a:rPr lang="en-US" dirty="0"/>
              <a:t>. Access restrictions need to be proportionate and </a:t>
            </a:r>
            <a:r>
              <a:rPr lang="en-US" dirty="0" smtClean="0"/>
              <a:t>justified. </a:t>
            </a:r>
            <a:endParaRPr lang="en-US" dirty="0"/>
          </a:p>
          <a:p>
            <a:endParaRPr lang="en-US" dirty="0"/>
          </a:p>
        </p:txBody>
      </p:sp>
      <p:sp>
        <p:nvSpPr>
          <p:cNvPr id="8" name="Title 1"/>
          <p:cNvSpPr>
            <a:spLocks noGrp="1"/>
          </p:cNvSpPr>
          <p:nvPr>
            <p:ph type="ctrTitle"/>
          </p:nvPr>
        </p:nvSpPr>
        <p:spPr>
          <a:xfrm>
            <a:off x="315670" y="151609"/>
            <a:ext cx="8512645" cy="455408"/>
          </a:xfrm>
        </p:spPr>
        <p:txBody>
          <a:bodyPr/>
          <a:lstStyle/>
          <a:p>
            <a:pPr algn="ctr"/>
            <a:r>
              <a:rPr lang="en-US" sz="3200" dirty="0" smtClean="0">
                <a:latin typeface="+mn-lt"/>
              </a:rPr>
              <a:t>Open scientific knowledge</a:t>
            </a:r>
            <a:endParaRPr lang="en-US" sz="3200" dirty="0">
              <a:latin typeface="+mn-lt"/>
            </a:endParaRPr>
          </a:p>
        </p:txBody>
      </p:sp>
    </p:spTree>
    <p:extLst>
      <p:ext uri="{BB962C8B-B14F-4D97-AF65-F5344CB8AC3E}">
        <p14:creationId xmlns:p14="http://schemas.microsoft.com/office/powerpoint/2010/main" val="1182032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5198" y="961683"/>
            <a:ext cx="6215063" cy="4031873"/>
          </a:xfrm>
          <a:prstGeom prst="rect">
            <a:avLst/>
          </a:prstGeom>
        </p:spPr>
        <p:txBody>
          <a:bodyPr wrap="square">
            <a:spAutoFit/>
          </a:bodyPr>
          <a:lstStyle/>
          <a:p>
            <a:pPr algn="just"/>
            <a:r>
              <a:rPr lang="en-US" sz="1600" b="1" dirty="0" smtClean="0"/>
              <a:t>7.d) Open </a:t>
            </a:r>
            <a:r>
              <a:rPr lang="en-US" sz="1600" b="1" dirty="0"/>
              <a:t>source software and source code </a:t>
            </a:r>
            <a:r>
              <a:rPr lang="en-US" sz="1600" dirty="0"/>
              <a:t>that generally include software whose source code is made publicly available, in a timely and user-friendly manner, in human- and machine-readable and modiﬁable format, under an open license that grants others the right to use, access, modify, expand, study, create derivative works and share the software and its source code, design or blueprint. </a:t>
            </a:r>
            <a:endParaRPr lang="en-US" sz="1600" dirty="0" smtClean="0"/>
          </a:p>
          <a:p>
            <a:pPr algn="just"/>
            <a:endParaRPr lang="en-US" sz="1600" dirty="0"/>
          </a:p>
          <a:p>
            <a:pPr algn="just"/>
            <a:r>
              <a:rPr lang="en-US" sz="1600" dirty="0" smtClean="0"/>
              <a:t>The </a:t>
            </a:r>
            <a:r>
              <a:rPr lang="en-US" sz="1600" dirty="0"/>
              <a:t>source code must be included in the software release and made available on openly accessible repositories and the chosen license must allow modiﬁcations, derivative works and sharing under equal or compatible open terms and conditions. </a:t>
            </a:r>
            <a:endParaRPr lang="en-US" sz="1600" dirty="0" smtClean="0"/>
          </a:p>
          <a:p>
            <a:pPr algn="just"/>
            <a:endParaRPr lang="en-US" sz="1600" dirty="0"/>
          </a:p>
          <a:p>
            <a:pPr algn="just"/>
            <a:r>
              <a:rPr lang="en-US" sz="1600" dirty="0" smtClean="0"/>
              <a:t>In </a:t>
            </a:r>
            <a:r>
              <a:rPr lang="en-US" sz="1600" dirty="0"/>
              <a:t>the context of open science, when open source code is a component of a research process, enabling reuse and replication generally requires that it be accompanied with open data and open specifications of the environment required to compile and run it.</a:t>
            </a:r>
          </a:p>
        </p:txBody>
      </p:sp>
      <p:sp>
        <p:nvSpPr>
          <p:cNvPr id="9" name="Title 1"/>
          <p:cNvSpPr>
            <a:spLocks noGrp="1"/>
          </p:cNvSpPr>
          <p:nvPr>
            <p:ph type="ctrTitle"/>
          </p:nvPr>
        </p:nvSpPr>
        <p:spPr>
          <a:xfrm>
            <a:off x="315670" y="151609"/>
            <a:ext cx="8512645" cy="455408"/>
          </a:xfrm>
        </p:spPr>
        <p:txBody>
          <a:bodyPr/>
          <a:lstStyle/>
          <a:p>
            <a:pPr algn="ctr"/>
            <a:r>
              <a:rPr lang="en-US" sz="3200" dirty="0" smtClean="0">
                <a:latin typeface="+mn-lt"/>
              </a:rPr>
              <a:t>Open source software and source code</a:t>
            </a:r>
            <a:endParaRPr lang="en-US" sz="3200" dirty="0">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98" y="1748820"/>
            <a:ext cx="1168876" cy="1718934"/>
          </a:xfrm>
          <a:prstGeom prst="rect">
            <a:avLst/>
          </a:prstGeom>
        </p:spPr>
      </p:pic>
    </p:spTree>
    <p:extLst>
      <p:ext uri="{BB962C8B-B14F-4D97-AF65-F5344CB8AC3E}">
        <p14:creationId xmlns:p14="http://schemas.microsoft.com/office/powerpoint/2010/main" val="4156231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13" ma:contentTypeDescription="Crée un document." ma:contentTypeScope="" ma:versionID="964b9786dec46dc635ffd77b3f4ec752">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f6e8a13e478039ebc6b3f6637f84523c"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29E140-4202-49FB-A08E-3710CA2F3A8A}">
  <ds:schemaRefs>
    <ds:schemaRef ds:uri="http://schemas.microsoft.com/sharepoint/v3/contenttype/forms"/>
  </ds:schemaRefs>
</ds:datastoreItem>
</file>

<file path=customXml/itemProps2.xml><?xml version="1.0" encoding="utf-8"?>
<ds:datastoreItem xmlns:ds="http://schemas.openxmlformats.org/officeDocument/2006/customXml" ds:itemID="{46A62075-B3C9-4A3A-AE06-3BDCC332E1EB}">
  <ds:schemaRefs>
    <ds:schemaRef ds:uri="http://purl.org/dc/dcmitype/"/>
    <ds:schemaRef ds:uri="f8ef70f3-4e3d-42be-bd40-fbc1cacc1519"/>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b799ec2-212c-48b5-b7ff-d14ec6cbce2b"/>
    <ds:schemaRef ds:uri="http://www.w3.org/XML/1998/namespace"/>
  </ds:schemaRefs>
</ds:datastoreItem>
</file>

<file path=customXml/itemProps3.xml><?xml version="1.0" encoding="utf-8"?>
<ds:datastoreItem xmlns:ds="http://schemas.openxmlformats.org/officeDocument/2006/customXml" ds:itemID="{86F0AD95-58CA-43D2-AFFA-30058A3F77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5072</TotalTime>
  <Words>837</Words>
  <Application>Microsoft Office PowerPoint</Application>
  <PresentationFormat>On-screen Show (4:3)</PresentationFormat>
  <Paragraphs>56</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Thème Office</vt:lpstr>
      <vt:lpstr>UNESCO Recommendation on Open Science </vt:lpstr>
      <vt:lpstr>Why Open Science in UNESCO?</vt:lpstr>
      <vt:lpstr>PowerPoint Presentation</vt:lpstr>
      <vt:lpstr>PowerPoint Presentation</vt:lpstr>
      <vt:lpstr>PowerPoint Presentation</vt:lpstr>
      <vt:lpstr>PowerPoint Presentation</vt:lpstr>
      <vt:lpstr>Key Pillars of Open Science </vt:lpstr>
      <vt:lpstr>Open scientific knowledge</vt:lpstr>
      <vt:lpstr>Open source software and source code</vt:lpstr>
      <vt:lpstr>Values and Principles</vt:lpstr>
      <vt:lpstr>Areas of Action </vt:lpstr>
      <vt:lpstr>Key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 W</dc:creator>
  <cp:lastModifiedBy>Flach, Barbara</cp:lastModifiedBy>
  <cp:revision>493</cp:revision>
  <cp:lastPrinted>2021-05-26T10:59:05Z</cp:lastPrinted>
  <dcterms:created xsi:type="dcterms:W3CDTF">2019-03-22T15:49:46Z</dcterms:created>
  <dcterms:modified xsi:type="dcterms:W3CDTF">2021-11-30T08:55:22Z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y fmtid="{D5CDD505-2E9C-101B-9397-08002B2CF9AE}" pid="3" name="_dlc_DocIdItemGuid">
    <vt:lpwstr>5c46f521-d66a-48f2-b4d3-7dd05baf4502</vt:lpwstr>
  </property>
</Properties>
</file>